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60" r:id="rId2"/>
    <p:sldId id="368" r:id="rId3"/>
    <p:sldId id="370" r:id="rId4"/>
    <p:sldId id="374" r:id="rId5"/>
    <p:sldId id="391" r:id="rId6"/>
    <p:sldId id="392" r:id="rId7"/>
    <p:sldId id="393" r:id="rId8"/>
    <p:sldId id="394" r:id="rId9"/>
    <p:sldId id="405" r:id="rId10"/>
    <p:sldId id="406" r:id="rId11"/>
    <p:sldId id="403" r:id="rId12"/>
    <p:sldId id="395" r:id="rId13"/>
    <p:sldId id="396" r:id="rId14"/>
    <p:sldId id="397" r:id="rId15"/>
    <p:sldId id="398" r:id="rId16"/>
    <p:sldId id="404" r:id="rId17"/>
    <p:sldId id="274"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6369" autoAdjust="0"/>
  </p:normalViewPr>
  <p:slideViewPr>
    <p:cSldViewPr snapToGrid="0">
      <p:cViewPr varScale="1">
        <p:scale>
          <a:sx n="109" d="100"/>
          <a:sy n="109" d="100"/>
        </p:scale>
        <p:origin x="67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4DD79FBF-58CD-47C8-92C2-64BBE1A4B727}" type="datetimeFigureOut">
              <a:rPr lang="en-US" smtClean="0"/>
              <a:t>1/8/2024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F462B0B5-AA3B-4A0D-AACB-42F3716115EE}" type="slidenum">
              <a:rPr lang="en-US" smtClean="0"/>
              <a:t>‹#›</a:t>
            </a:fld>
            <a:endParaRPr lang="en-US"/>
          </a:p>
        </p:txBody>
      </p:sp>
    </p:spTree>
    <p:extLst>
      <p:ext uri="{BB962C8B-B14F-4D97-AF65-F5344CB8AC3E}">
        <p14:creationId xmlns:p14="http://schemas.microsoft.com/office/powerpoint/2010/main" val="258570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1</a:t>
            </a:fld>
            <a:endParaRPr lang="en-US"/>
          </a:p>
        </p:txBody>
      </p:sp>
    </p:spTree>
    <p:extLst>
      <p:ext uri="{BB962C8B-B14F-4D97-AF65-F5344CB8AC3E}">
        <p14:creationId xmlns:p14="http://schemas.microsoft.com/office/powerpoint/2010/main" val="255144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10</a:t>
            </a:fld>
            <a:endParaRPr lang="en-US"/>
          </a:p>
        </p:txBody>
      </p:sp>
    </p:spTree>
    <p:extLst>
      <p:ext uri="{BB962C8B-B14F-4D97-AF65-F5344CB8AC3E}">
        <p14:creationId xmlns:p14="http://schemas.microsoft.com/office/powerpoint/2010/main" val="182367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11</a:t>
            </a:fld>
            <a:endParaRPr lang="en-US"/>
          </a:p>
        </p:txBody>
      </p:sp>
    </p:spTree>
    <p:extLst>
      <p:ext uri="{BB962C8B-B14F-4D97-AF65-F5344CB8AC3E}">
        <p14:creationId xmlns:p14="http://schemas.microsoft.com/office/powerpoint/2010/main" val="665338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12</a:t>
            </a:fld>
            <a:endParaRPr lang="en-US"/>
          </a:p>
        </p:txBody>
      </p:sp>
    </p:spTree>
    <p:extLst>
      <p:ext uri="{BB962C8B-B14F-4D97-AF65-F5344CB8AC3E}">
        <p14:creationId xmlns:p14="http://schemas.microsoft.com/office/powerpoint/2010/main" val="332465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13</a:t>
            </a:fld>
            <a:endParaRPr lang="en-US"/>
          </a:p>
        </p:txBody>
      </p:sp>
    </p:spTree>
    <p:extLst>
      <p:ext uri="{BB962C8B-B14F-4D97-AF65-F5344CB8AC3E}">
        <p14:creationId xmlns:p14="http://schemas.microsoft.com/office/powerpoint/2010/main" val="3429681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14</a:t>
            </a:fld>
            <a:endParaRPr lang="en-US"/>
          </a:p>
        </p:txBody>
      </p:sp>
    </p:spTree>
    <p:extLst>
      <p:ext uri="{BB962C8B-B14F-4D97-AF65-F5344CB8AC3E}">
        <p14:creationId xmlns:p14="http://schemas.microsoft.com/office/powerpoint/2010/main" val="2330812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15</a:t>
            </a:fld>
            <a:endParaRPr lang="en-US"/>
          </a:p>
        </p:txBody>
      </p:sp>
    </p:spTree>
    <p:extLst>
      <p:ext uri="{BB962C8B-B14F-4D97-AF65-F5344CB8AC3E}">
        <p14:creationId xmlns:p14="http://schemas.microsoft.com/office/powerpoint/2010/main" val="455299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16</a:t>
            </a:fld>
            <a:endParaRPr lang="en-US"/>
          </a:p>
        </p:txBody>
      </p:sp>
    </p:spTree>
    <p:extLst>
      <p:ext uri="{BB962C8B-B14F-4D97-AF65-F5344CB8AC3E}">
        <p14:creationId xmlns:p14="http://schemas.microsoft.com/office/powerpoint/2010/main" val="155175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17</a:t>
            </a:fld>
            <a:endParaRPr lang="en-US"/>
          </a:p>
        </p:txBody>
      </p:sp>
    </p:spTree>
    <p:extLst>
      <p:ext uri="{BB962C8B-B14F-4D97-AF65-F5344CB8AC3E}">
        <p14:creationId xmlns:p14="http://schemas.microsoft.com/office/powerpoint/2010/main" val="68751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2</a:t>
            </a:fld>
            <a:endParaRPr lang="en-US"/>
          </a:p>
        </p:txBody>
      </p:sp>
    </p:spTree>
    <p:extLst>
      <p:ext uri="{BB962C8B-B14F-4D97-AF65-F5344CB8AC3E}">
        <p14:creationId xmlns:p14="http://schemas.microsoft.com/office/powerpoint/2010/main" val="2965878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3</a:t>
            </a:fld>
            <a:endParaRPr lang="en-US"/>
          </a:p>
        </p:txBody>
      </p:sp>
    </p:spTree>
    <p:extLst>
      <p:ext uri="{BB962C8B-B14F-4D97-AF65-F5344CB8AC3E}">
        <p14:creationId xmlns:p14="http://schemas.microsoft.com/office/powerpoint/2010/main" val="24718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4</a:t>
            </a:fld>
            <a:endParaRPr lang="en-US"/>
          </a:p>
        </p:txBody>
      </p:sp>
    </p:spTree>
    <p:extLst>
      <p:ext uri="{BB962C8B-B14F-4D97-AF65-F5344CB8AC3E}">
        <p14:creationId xmlns:p14="http://schemas.microsoft.com/office/powerpoint/2010/main" val="417929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5</a:t>
            </a:fld>
            <a:endParaRPr lang="en-US"/>
          </a:p>
        </p:txBody>
      </p:sp>
    </p:spTree>
    <p:extLst>
      <p:ext uri="{BB962C8B-B14F-4D97-AF65-F5344CB8AC3E}">
        <p14:creationId xmlns:p14="http://schemas.microsoft.com/office/powerpoint/2010/main" val="3506836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6</a:t>
            </a:fld>
            <a:endParaRPr lang="en-US"/>
          </a:p>
        </p:txBody>
      </p:sp>
    </p:spTree>
    <p:extLst>
      <p:ext uri="{BB962C8B-B14F-4D97-AF65-F5344CB8AC3E}">
        <p14:creationId xmlns:p14="http://schemas.microsoft.com/office/powerpoint/2010/main" val="380476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7</a:t>
            </a:fld>
            <a:endParaRPr lang="en-US"/>
          </a:p>
        </p:txBody>
      </p:sp>
    </p:spTree>
    <p:extLst>
      <p:ext uri="{BB962C8B-B14F-4D97-AF65-F5344CB8AC3E}">
        <p14:creationId xmlns:p14="http://schemas.microsoft.com/office/powerpoint/2010/main" val="914345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8</a:t>
            </a:fld>
            <a:endParaRPr lang="en-US"/>
          </a:p>
        </p:txBody>
      </p:sp>
    </p:spTree>
    <p:extLst>
      <p:ext uri="{BB962C8B-B14F-4D97-AF65-F5344CB8AC3E}">
        <p14:creationId xmlns:p14="http://schemas.microsoft.com/office/powerpoint/2010/main" val="2316884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9</a:t>
            </a:fld>
            <a:endParaRPr lang="en-US"/>
          </a:p>
        </p:txBody>
      </p:sp>
    </p:spTree>
    <p:extLst>
      <p:ext uri="{BB962C8B-B14F-4D97-AF65-F5344CB8AC3E}">
        <p14:creationId xmlns:p14="http://schemas.microsoft.com/office/powerpoint/2010/main" val="1883260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C86D-129C-47AE-94A6-9243F3B4A3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34C96C-6745-4A74-AD96-5E86A87B5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79A2FA-E8E8-43D6-A69D-AD01A8BA3A47}"/>
              </a:ext>
            </a:extLst>
          </p:cNvPr>
          <p:cNvSpPr>
            <a:spLocks noGrp="1"/>
          </p:cNvSpPr>
          <p:nvPr>
            <p:ph type="dt" sz="half" idx="10"/>
          </p:nvPr>
        </p:nvSpPr>
        <p:spPr/>
        <p:txBody>
          <a:bodyPr/>
          <a:lstStyle/>
          <a:p>
            <a:fld id="{0446F66E-5FB6-4EAC-ABA7-271CC422A228}" type="datetimeFigureOut">
              <a:rPr lang="en-US" smtClean="0"/>
              <a:t>1/8/2024</a:t>
            </a:fld>
            <a:endParaRPr lang="en-US"/>
          </a:p>
        </p:txBody>
      </p:sp>
      <p:sp>
        <p:nvSpPr>
          <p:cNvPr id="5" name="Footer Placeholder 4">
            <a:extLst>
              <a:ext uri="{FF2B5EF4-FFF2-40B4-BE49-F238E27FC236}">
                <a16:creationId xmlns:a16="http://schemas.microsoft.com/office/drawing/2014/main" id="{84D3F344-A345-4EAC-979B-A4E7A1723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4785D-3F11-46BB-BF67-05EE9140591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326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711F-5B11-4B92-8DE8-B391A6E988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692B29-B11E-40F5-B515-7D337A2C9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9C0DB-1404-4C62-AB73-4A0A36B5A3CD}"/>
              </a:ext>
            </a:extLst>
          </p:cNvPr>
          <p:cNvSpPr>
            <a:spLocks noGrp="1"/>
          </p:cNvSpPr>
          <p:nvPr>
            <p:ph type="dt" sz="half" idx="10"/>
          </p:nvPr>
        </p:nvSpPr>
        <p:spPr/>
        <p:txBody>
          <a:bodyPr/>
          <a:lstStyle/>
          <a:p>
            <a:fld id="{0446F66E-5FB6-4EAC-ABA7-271CC422A228}" type="datetimeFigureOut">
              <a:rPr lang="en-US" smtClean="0"/>
              <a:t>1/8/2024</a:t>
            </a:fld>
            <a:endParaRPr lang="en-US"/>
          </a:p>
        </p:txBody>
      </p:sp>
      <p:sp>
        <p:nvSpPr>
          <p:cNvPr id="5" name="Footer Placeholder 4">
            <a:extLst>
              <a:ext uri="{FF2B5EF4-FFF2-40B4-BE49-F238E27FC236}">
                <a16:creationId xmlns:a16="http://schemas.microsoft.com/office/drawing/2014/main" id="{73076082-17D6-4709-819D-F0583A7C5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F9EBC-B566-4564-832A-0B6E88192787}"/>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6929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55D23-D6F0-4045-AA99-2BC222923A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DD5AB-B1A2-4978-93BD-AE9B01526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1996F-8E6F-4F6A-924A-38F7BF25E747}"/>
              </a:ext>
            </a:extLst>
          </p:cNvPr>
          <p:cNvSpPr>
            <a:spLocks noGrp="1"/>
          </p:cNvSpPr>
          <p:nvPr>
            <p:ph type="dt" sz="half" idx="10"/>
          </p:nvPr>
        </p:nvSpPr>
        <p:spPr/>
        <p:txBody>
          <a:bodyPr/>
          <a:lstStyle/>
          <a:p>
            <a:fld id="{0446F66E-5FB6-4EAC-ABA7-271CC422A228}" type="datetimeFigureOut">
              <a:rPr lang="en-US" smtClean="0"/>
              <a:t>1/8/2024</a:t>
            </a:fld>
            <a:endParaRPr lang="en-US"/>
          </a:p>
        </p:txBody>
      </p:sp>
      <p:sp>
        <p:nvSpPr>
          <p:cNvPr id="5" name="Footer Placeholder 4">
            <a:extLst>
              <a:ext uri="{FF2B5EF4-FFF2-40B4-BE49-F238E27FC236}">
                <a16:creationId xmlns:a16="http://schemas.microsoft.com/office/drawing/2014/main" id="{2AE4A874-0818-4EA3-A723-9541F2D35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88862-DF0B-4B80-B644-0FACE53059C2}"/>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60948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994E-26B1-46EF-BB54-755C7E7AC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B195E-6558-4996-94D8-13220F79EC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3ECFD-21CC-4090-BF5F-0BE4F461B32F}"/>
              </a:ext>
            </a:extLst>
          </p:cNvPr>
          <p:cNvSpPr>
            <a:spLocks noGrp="1"/>
          </p:cNvSpPr>
          <p:nvPr>
            <p:ph type="dt" sz="half" idx="10"/>
          </p:nvPr>
        </p:nvSpPr>
        <p:spPr/>
        <p:txBody>
          <a:bodyPr/>
          <a:lstStyle/>
          <a:p>
            <a:fld id="{0446F66E-5FB6-4EAC-ABA7-271CC422A228}" type="datetimeFigureOut">
              <a:rPr lang="en-US" smtClean="0"/>
              <a:t>1/8/2024</a:t>
            </a:fld>
            <a:endParaRPr lang="en-US"/>
          </a:p>
        </p:txBody>
      </p:sp>
      <p:sp>
        <p:nvSpPr>
          <p:cNvPr id="5" name="Footer Placeholder 4">
            <a:extLst>
              <a:ext uri="{FF2B5EF4-FFF2-40B4-BE49-F238E27FC236}">
                <a16:creationId xmlns:a16="http://schemas.microsoft.com/office/drawing/2014/main" id="{5F5DD4DC-EE76-43BF-82A0-B2DDA86F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90A15-8C0F-4C5B-8200-63E5E97544B8}"/>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198005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9B45-4B51-48F8-B50E-70E7AA89A3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D55161-0A7D-45DD-8A63-474BA1EFF8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9CACC8-892E-4B5C-8C4E-293FFEC542DE}"/>
              </a:ext>
            </a:extLst>
          </p:cNvPr>
          <p:cNvSpPr>
            <a:spLocks noGrp="1"/>
          </p:cNvSpPr>
          <p:nvPr>
            <p:ph type="dt" sz="half" idx="10"/>
          </p:nvPr>
        </p:nvSpPr>
        <p:spPr/>
        <p:txBody>
          <a:bodyPr/>
          <a:lstStyle/>
          <a:p>
            <a:fld id="{0446F66E-5FB6-4EAC-ABA7-271CC422A228}" type="datetimeFigureOut">
              <a:rPr lang="en-US" smtClean="0"/>
              <a:t>1/8/2024</a:t>
            </a:fld>
            <a:endParaRPr lang="en-US"/>
          </a:p>
        </p:txBody>
      </p:sp>
      <p:sp>
        <p:nvSpPr>
          <p:cNvPr id="5" name="Footer Placeholder 4">
            <a:extLst>
              <a:ext uri="{FF2B5EF4-FFF2-40B4-BE49-F238E27FC236}">
                <a16:creationId xmlns:a16="http://schemas.microsoft.com/office/drawing/2014/main" id="{BFBE3107-594A-4F2F-8411-449150DE2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5E917-86F9-4BD3-ADC8-C9941B8F840C}"/>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49598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2C6D-671C-4C6D-97A9-F95CD2E24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6C5FF-D902-4265-A5EE-85C851137E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5B56F-C2E2-4768-B11B-CD56C1ED9C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62A0A4-197F-4975-B7C8-2364F21BB614}"/>
              </a:ext>
            </a:extLst>
          </p:cNvPr>
          <p:cNvSpPr>
            <a:spLocks noGrp="1"/>
          </p:cNvSpPr>
          <p:nvPr>
            <p:ph type="dt" sz="half" idx="10"/>
          </p:nvPr>
        </p:nvSpPr>
        <p:spPr/>
        <p:txBody>
          <a:bodyPr/>
          <a:lstStyle/>
          <a:p>
            <a:fld id="{0446F66E-5FB6-4EAC-ABA7-271CC422A228}" type="datetimeFigureOut">
              <a:rPr lang="en-US" smtClean="0"/>
              <a:t>1/8/2024</a:t>
            </a:fld>
            <a:endParaRPr lang="en-US"/>
          </a:p>
        </p:txBody>
      </p:sp>
      <p:sp>
        <p:nvSpPr>
          <p:cNvPr id="6" name="Footer Placeholder 5">
            <a:extLst>
              <a:ext uri="{FF2B5EF4-FFF2-40B4-BE49-F238E27FC236}">
                <a16:creationId xmlns:a16="http://schemas.microsoft.com/office/drawing/2014/main" id="{C263A3B3-EDD4-40EC-B9A6-95F0A6992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B7F0D-7E00-4081-A85F-49088DA8089B}"/>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422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2A1F-1B2E-4D0E-8C9E-4CC9B7BD85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90A58B-8091-4765-B3EB-8D9457410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2AFFE-DC8D-4F86-9BC4-975A29B1A1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11CB43-D5DC-4C4D-A011-A16CA42CEB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7411E-0CC0-4F07-8302-37F8B530FB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BDB4A0-7CAA-4B11-9AD1-784C7F07D7C6}"/>
              </a:ext>
            </a:extLst>
          </p:cNvPr>
          <p:cNvSpPr>
            <a:spLocks noGrp="1"/>
          </p:cNvSpPr>
          <p:nvPr>
            <p:ph type="dt" sz="half" idx="10"/>
          </p:nvPr>
        </p:nvSpPr>
        <p:spPr/>
        <p:txBody>
          <a:bodyPr/>
          <a:lstStyle/>
          <a:p>
            <a:fld id="{0446F66E-5FB6-4EAC-ABA7-271CC422A228}" type="datetimeFigureOut">
              <a:rPr lang="en-US" smtClean="0"/>
              <a:t>1/8/2024</a:t>
            </a:fld>
            <a:endParaRPr lang="en-US"/>
          </a:p>
        </p:txBody>
      </p:sp>
      <p:sp>
        <p:nvSpPr>
          <p:cNvPr id="8" name="Footer Placeholder 7">
            <a:extLst>
              <a:ext uri="{FF2B5EF4-FFF2-40B4-BE49-F238E27FC236}">
                <a16:creationId xmlns:a16="http://schemas.microsoft.com/office/drawing/2014/main" id="{E450E941-1E99-4378-8B34-60427C6D05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C53335-3651-4A46-8001-85D19EE80101}"/>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419077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3755-8367-4728-B448-E165E6DDF0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82AC3-8F6F-4859-A0BC-90A1D83A2142}"/>
              </a:ext>
            </a:extLst>
          </p:cNvPr>
          <p:cNvSpPr>
            <a:spLocks noGrp="1"/>
          </p:cNvSpPr>
          <p:nvPr>
            <p:ph type="dt" sz="half" idx="10"/>
          </p:nvPr>
        </p:nvSpPr>
        <p:spPr/>
        <p:txBody>
          <a:bodyPr/>
          <a:lstStyle/>
          <a:p>
            <a:fld id="{0446F66E-5FB6-4EAC-ABA7-271CC422A228}" type="datetimeFigureOut">
              <a:rPr lang="en-US" smtClean="0"/>
              <a:t>1/8/2024</a:t>
            </a:fld>
            <a:endParaRPr lang="en-US"/>
          </a:p>
        </p:txBody>
      </p:sp>
      <p:sp>
        <p:nvSpPr>
          <p:cNvPr id="4" name="Footer Placeholder 3">
            <a:extLst>
              <a:ext uri="{FF2B5EF4-FFF2-40B4-BE49-F238E27FC236}">
                <a16:creationId xmlns:a16="http://schemas.microsoft.com/office/drawing/2014/main" id="{7AD42833-EC48-40AC-AA16-84F51A2E42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39A5D-A7FD-4317-B9A9-0D7D8D18B010}"/>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001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0BB2B-BCCE-4242-8CCF-DA3A56F36E08}"/>
              </a:ext>
            </a:extLst>
          </p:cNvPr>
          <p:cNvSpPr>
            <a:spLocks noGrp="1"/>
          </p:cNvSpPr>
          <p:nvPr>
            <p:ph type="dt" sz="half" idx="10"/>
          </p:nvPr>
        </p:nvSpPr>
        <p:spPr/>
        <p:txBody>
          <a:bodyPr/>
          <a:lstStyle/>
          <a:p>
            <a:fld id="{0446F66E-5FB6-4EAC-ABA7-271CC422A228}" type="datetimeFigureOut">
              <a:rPr lang="en-US" smtClean="0"/>
              <a:t>1/8/2024</a:t>
            </a:fld>
            <a:endParaRPr lang="en-US"/>
          </a:p>
        </p:txBody>
      </p:sp>
      <p:sp>
        <p:nvSpPr>
          <p:cNvPr id="3" name="Footer Placeholder 2">
            <a:extLst>
              <a:ext uri="{FF2B5EF4-FFF2-40B4-BE49-F238E27FC236}">
                <a16:creationId xmlns:a16="http://schemas.microsoft.com/office/drawing/2014/main" id="{21D94D24-FE16-4886-98E6-1B170C392D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C6D341-9FD9-440E-8579-56226E0ECDFF}"/>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2376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7E19-F77C-4A52-8122-6504E0F85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6C0BC0-F3EF-41A7-88A7-90BF70C0A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7230D3-314D-4214-811D-0EAE2EB33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81541-B8AA-46BD-986F-A96A94840BE2}"/>
              </a:ext>
            </a:extLst>
          </p:cNvPr>
          <p:cNvSpPr>
            <a:spLocks noGrp="1"/>
          </p:cNvSpPr>
          <p:nvPr>
            <p:ph type="dt" sz="half" idx="10"/>
          </p:nvPr>
        </p:nvSpPr>
        <p:spPr/>
        <p:txBody>
          <a:bodyPr/>
          <a:lstStyle/>
          <a:p>
            <a:fld id="{0446F66E-5FB6-4EAC-ABA7-271CC422A228}" type="datetimeFigureOut">
              <a:rPr lang="en-US" smtClean="0"/>
              <a:t>1/8/2024</a:t>
            </a:fld>
            <a:endParaRPr lang="en-US"/>
          </a:p>
        </p:txBody>
      </p:sp>
      <p:sp>
        <p:nvSpPr>
          <p:cNvPr id="6" name="Footer Placeholder 5">
            <a:extLst>
              <a:ext uri="{FF2B5EF4-FFF2-40B4-BE49-F238E27FC236}">
                <a16:creationId xmlns:a16="http://schemas.microsoft.com/office/drawing/2014/main" id="{BCD2ECBA-F1F7-4775-B604-BD31AE14D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0B49A-F61A-4C86-B197-0E8F2646827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8383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5C6C-6596-4B13-9CD8-AB6030ABB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5420CA-F047-4FE1-985C-E97FE6F9F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678FDB-EE89-457F-86A7-27A45D198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0A9DA-5F6E-4A8E-BADF-372660D26212}"/>
              </a:ext>
            </a:extLst>
          </p:cNvPr>
          <p:cNvSpPr>
            <a:spLocks noGrp="1"/>
          </p:cNvSpPr>
          <p:nvPr>
            <p:ph type="dt" sz="half" idx="10"/>
          </p:nvPr>
        </p:nvSpPr>
        <p:spPr/>
        <p:txBody>
          <a:bodyPr/>
          <a:lstStyle/>
          <a:p>
            <a:fld id="{0446F66E-5FB6-4EAC-ABA7-271CC422A228}" type="datetimeFigureOut">
              <a:rPr lang="en-US" smtClean="0"/>
              <a:t>1/8/2024</a:t>
            </a:fld>
            <a:endParaRPr lang="en-US"/>
          </a:p>
        </p:txBody>
      </p:sp>
      <p:sp>
        <p:nvSpPr>
          <p:cNvPr id="6" name="Footer Placeholder 5">
            <a:extLst>
              <a:ext uri="{FF2B5EF4-FFF2-40B4-BE49-F238E27FC236}">
                <a16:creationId xmlns:a16="http://schemas.microsoft.com/office/drawing/2014/main" id="{A57BB631-599C-44E2-AC29-E6D8312CF8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F6455-2901-4E88-992B-0743E3AEFF54}"/>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89181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5A7C5-3608-4419-ADEF-1CC1949C2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EAC37C-83FF-4DE8-A7DB-4F7F45444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C6AEC-7087-4312-B2A9-48B2E1C47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6F66E-5FB6-4EAC-ABA7-271CC422A228}" type="datetimeFigureOut">
              <a:rPr lang="en-US" smtClean="0"/>
              <a:t>1/8/2024</a:t>
            </a:fld>
            <a:endParaRPr lang="en-US"/>
          </a:p>
        </p:txBody>
      </p:sp>
      <p:sp>
        <p:nvSpPr>
          <p:cNvPr id="5" name="Footer Placeholder 4">
            <a:extLst>
              <a:ext uri="{FF2B5EF4-FFF2-40B4-BE49-F238E27FC236}">
                <a16:creationId xmlns:a16="http://schemas.microsoft.com/office/drawing/2014/main" id="{4CD94FF1-F13D-4373-87B9-FEC3F646A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0035EF-8C03-4E7C-A839-877518A5E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34B65-8DCD-493D-BC2B-4D5FEDAF4551}" type="slidenum">
              <a:rPr lang="en-US" smtClean="0"/>
              <a:t>‹#›</a:t>
            </a:fld>
            <a:endParaRPr lang="en-US"/>
          </a:p>
        </p:txBody>
      </p:sp>
    </p:spTree>
    <p:extLst>
      <p:ext uri="{BB962C8B-B14F-4D97-AF65-F5344CB8AC3E}">
        <p14:creationId xmlns:p14="http://schemas.microsoft.com/office/powerpoint/2010/main" val="28514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77981" y="4695764"/>
            <a:ext cx="4023360" cy="12462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January 10, 2024</a:t>
            </a:r>
          </a:p>
          <a:p>
            <a:r>
              <a:rPr lang="en-US" sz="4000" b="1" dirty="0"/>
              <a:t>Coaches Meeting</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3"/>
          <a:stretch>
            <a:fillRect/>
          </a:stretch>
        </p:blipFill>
        <p:spPr>
          <a:xfrm>
            <a:off x="681297" y="2316139"/>
            <a:ext cx="503820" cy="503820"/>
          </a:xfrm>
          <a:prstGeom prst="rect">
            <a:avLst/>
          </a:prstGeom>
        </p:spPr>
      </p:pic>
      <p:pic>
        <p:nvPicPr>
          <p:cNvPr id="11" name="Picture 2">
            <a:extLst>
              <a:ext uri="{FF2B5EF4-FFF2-40B4-BE49-F238E27FC236}">
                <a16:creationId xmlns:a16="http://schemas.microsoft.com/office/drawing/2014/main" id="{A2E2D7B2-C87C-433A-BCA6-8313474EA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640435"/>
            <a:ext cx="4959047" cy="3888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56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Rules Changes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821C6DC-9B20-4DD9-AD63-CE64D14ADA82}"/>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Rule 6-2-2</a:t>
            </a:r>
            <a:endParaRPr lang="en-US" sz="4800" b="1" dirty="0"/>
          </a:p>
        </p:txBody>
      </p:sp>
      <p:sp>
        <p:nvSpPr>
          <p:cNvPr id="4" name="TextBox 3">
            <a:extLst>
              <a:ext uri="{FF2B5EF4-FFF2-40B4-BE49-F238E27FC236}">
                <a16:creationId xmlns:a16="http://schemas.microsoft.com/office/drawing/2014/main" id="{279E1211-97A9-9053-7608-4837140E65C8}"/>
              </a:ext>
            </a:extLst>
          </p:cNvPr>
          <p:cNvSpPr txBox="1"/>
          <p:nvPr/>
        </p:nvSpPr>
        <p:spPr>
          <a:xfrm>
            <a:off x="5426868" y="1611699"/>
            <a:ext cx="6438635" cy="3785652"/>
          </a:xfrm>
          <a:prstGeom prst="rect">
            <a:avLst/>
          </a:prstGeom>
          <a:noFill/>
        </p:spPr>
        <p:txBody>
          <a:bodyPr wrap="square">
            <a:spAutoFit/>
          </a:bodyPr>
          <a:lstStyle/>
          <a:p>
            <a:r>
              <a:rPr lang="en-US" sz="2400" b="1" i="0" dirty="0">
                <a:solidFill>
                  <a:srgbClr val="5F5B61"/>
                </a:solidFill>
                <a:effectLst/>
                <a:latin typeface="open_sansregular"/>
              </a:rPr>
              <a:t>6-2-2: </a:t>
            </a:r>
            <a:r>
              <a:rPr lang="en-US" sz="2400" b="0" i="0" dirty="0">
                <a:solidFill>
                  <a:srgbClr val="5F5B61"/>
                </a:solidFill>
                <a:effectLst/>
                <a:latin typeface="open_sansregular"/>
              </a:rPr>
              <a:t>Pitchers can only use dirt, powdered rosin or comparable drying agents that are listed on the USA Softball’s certified equipment webpage to dry the hand.</a:t>
            </a:r>
          </a:p>
          <a:p>
            <a:br>
              <a:rPr lang="en-US" sz="2400" b="1" i="0" dirty="0">
                <a:solidFill>
                  <a:srgbClr val="5F5B61"/>
                </a:solidFill>
                <a:effectLst/>
                <a:latin typeface="open_sansregular"/>
              </a:rPr>
            </a:br>
            <a:r>
              <a:rPr lang="en-US" sz="2400" b="1" i="0" dirty="0">
                <a:solidFill>
                  <a:srgbClr val="5F5B61"/>
                </a:solidFill>
                <a:effectLst/>
                <a:latin typeface="open_sansregular"/>
              </a:rPr>
              <a:t>Rationale: </a:t>
            </a:r>
            <a:r>
              <a:rPr lang="en-US" sz="2400" b="0" i="0" dirty="0">
                <a:solidFill>
                  <a:srgbClr val="5F5B61"/>
                </a:solidFill>
                <a:effectLst/>
                <a:latin typeface="open_sansregular"/>
              </a:rPr>
              <a:t>Clarifies the difference between tape and other non-approved substances on the pitching hand or fingers versus the use of approved substances under the supervision and control of the umpire.</a:t>
            </a:r>
            <a:endParaRPr lang="en-US" sz="2400" dirty="0"/>
          </a:p>
        </p:txBody>
      </p:sp>
    </p:spTree>
    <p:extLst>
      <p:ext uri="{BB962C8B-B14F-4D97-AF65-F5344CB8AC3E}">
        <p14:creationId xmlns:p14="http://schemas.microsoft.com/office/powerpoint/2010/main" val="1663014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Rules Changes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821C6DC-9B20-4DD9-AD63-CE64D14ADA82}"/>
              </a:ext>
            </a:extLst>
          </p:cNvPr>
          <p:cNvSpPr txBox="1">
            <a:spLocks/>
          </p:cNvSpPr>
          <p:nvPr/>
        </p:nvSpPr>
        <p:spPr>
          <a:xfrm>
            <a:off x="395489" y="4768846"/>
            <a:ext cx="4023360" cy="77910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6-2-2</a:t>
            </a:r>
          </a:p>
          <a:p>
            <a:r>
              <a:rPr lang="en-US" sz="3600" dirty="0">
                <a:latin typeface="Calibri" panose="020F0502020204030204" pitchFamily="34" charset="0"/>
                <a:ea typeface="Calibri" panose="020F0502020204030204" pitchFamily="34" charset="0"/>
                <a:cs typeface="Times New Roman" panose="02020603050405020304" pitchFamily="18" charset="0"/>
              </a:rPr>
              <a:t>Comparable Drying Agents</a:t>
            </a:r>
            <a:endParaRPr lang="en-US" sz="4800" b="1" dirty="0"/>
          </a:p>
        </p:txBody>
      </p:sp>
      <p:pic>
        <p:nvPicPr>
          <p:cNvPr id="6" name="Picture 5">
            <a:extLst>
              <a:ext uri="{FF2B5EF4-FFF2-40B4-BE49-F238E27FC236}">
                <a16:creationId xmlns:a16="http://schemas.microsoft.com/office/drawing/2014/main" id="{772F5287-BB3C-4D87-B48B-0E6D94D9FC08}"/>
              </a:ext>
            </a:extLst>
          </p:cNvPr>
          <p:cNvPicPr>
            <a:picLocks noChangeAspect="1"/>
          </p:cNvPicPr>
          <p:nvPr/>
        </p:nvPicPr>
        <p:blipFill>
          <a:blip r:embed="rId3"/>
          <a:stretch>
            <a:fillRect/>
          </a:stretch>
        </p:blipFill>
        <p:spPr>
          <a:xfrm>
            <a:off x="5417910" y="771988"/>
            <a:ext cx="5915851" cy="2219635"/>
          </a:xfrm>
          <a:prstGeom prst="rect">
            <a:avLst/>
          </a:prstGeom>
        </p:spPr>
      </p:pic>
      <p:pic>
        <p:nvPicPr>
          <p:cNvPr id="8" name="Picture 7">
            <a:extLst>
              <a:ext uri="{FF2B5EF4-FFF2-40B4-BE49-F238E27FC236}">
                <a16:creationId xmlns:a16="http://schemas.microsoft.com/office/drawing/2014/main" id="{55675179-E978-455A-BCF1-97AAABA1629C}"/>
              </a:ext>
            </a:extLst>
          </p:cNvPr>
          <p:cNvPicPr>
            <a:picLocks noChangeAspect="1"/>
          </p:cNvPicPr>
          <p:nvPr/>
        </p:nvPicPr>
        <p:blipFill>
          <a:blip r:embed="rId4"/>
          <a:stretch>
            <a:fillRect/>
          </a:stretch>
        </p:blipFill>
        <p:spPr>
          <a:xfrm>
            <a:off x="6827806" y="2991623"/>
            <a:ext cx="3096057" cy="3734321"/>
          </a:xfrm>
          <a:prstGeom prst="rect">
            <a:avLst/>
          </a:prstGeom>
        </p:spPr>
      </p:pic>
    </p:spTree>
    <p:extLst>
      <p:ext uri="{BB962C8B-B14F-4D97-AF65-F5344CB8AC3E}">
        <p14:creationId xmlns:p14="http://schemas.microsoft.com/office/powerpoint/2010/main" val="2060946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Points of Emphasis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821C6DC-9B20-4DD9-AD63-CE64D14ADA82}"/>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Game Management</a:t>
            </a:r>
            <a:endParaRPr lang="en-US" sz="4800" b="1" dirty="0"/>
          </a:p>
        </p:txBody>
      </p:sp>
      <p:pic>
        <p:nvPicPr>
          <p:cNvPr id="4" name="Picture 3">
            <a:extLst>
              <a:ext uri="{FF2B5EF4-FFF2-40B4-BE49-F238E27FC236}">
                <a16:creationId xmlns:a16="http://schemas.microsoft.com/office/drawing/2014/main" id="{3154B8E4-20D8-3A76-78F0-E027AE5172DE}"/>
              </a:ext>
            </a:extLst>
          </p:cNvPr>
          <p:cNvPicPr>
            <a:picLocks noChangeAspect="1"/>
          </p:cNvPicPr>
          <p:nvPr/>
        </p:nvPicPr>
        <p:blipFill>
          <a:blip r:embed="rId3"/>
          <a:stretch>
            <a:fillRect/>
          </a:stretch>
        </p:blipFill>
        <p:spPr>
          <a:xfrm>
            <a:off x="4979322" y="1394924"/>
            <a:ext cx="6978238" cy="4309253"/>
          </a:xfrm>
          <a:prstGeom prst="rect">
            <a:avLst/>
          </a:prstGeom>
        </p:spPr>
      </p:pic>
    </p:spTree>
    <p:extLst>
      <p:ext uri="{BB962C8B-B14F-4D97-AF65-F5344CB8AC3E}">
        <p14:creationId xmlns:p14="http://schemas.microsoft.com/office/powerpoint/2010/main" val="250541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Points of Emphasis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821C6DC-9B20-4DD9-AD63-CE64D14ADA82}"/>
              </a:ext>
            </a:extLst>
          </p:cNvPr>
          <p:cNvSpPr txBox="1">
            <a:spLocks/>
          </p:cNvSpPr>
          <p:nvPr/>
        </p:nvSpPr>
        <p:spPr>
          <a:xfrm>
            <a:off x="395489" y="4768846"/>
            <a:ext cx="4023360" cy="62850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Unacceptable Conditions</a:t>
            </a:r>
            <a:endParaRPr lang="en-US" sz="4800" b="1" dirty="0"/>
          </a:p>
        </p:txBody>
      </p:sp>
      <p:pic>
        <p:nvPicPr>
          <p:cNvPr id="4" name="Picture 3">
            <a:extLst>
              <a:ext uri="{FF2B5EF4-FFF2-40B4-BE49-F238E27FC236}">
                <a16:creationId xmlns:a16="http://schemas.microsoft.com/office/drawing/2014/main" id="{B78493DF-32DA-446D-DF29-6E5877C84804}"/>
              </a:ext>
            </a:extLst>
          </p:cNvPr>
          <p:cNvPicPr>
            <a:picLocks noChangeAspect="1"/>
          </p:cNvPicPr>
          <p:nvPr/>
        </p:nvPicPr>
        <p:blipFill>
          <a:blip r:embed="rId3"/>
          <a:stretch>
            <a:fillRect/>
          </a:stretch>
        </p:blipFill>
        <p:spPr>
          <a:xfrm>
            <a:off x="5070827" y="2085000"/>
            <a:ext cx="7009392" cy="2998098"/>
          </a:xfrm>
          <a:prstGeom prst="rect">
            <a:avLst/>
          </a:prstGeom>
        </p:spPr>
      </p:pic>
    </p:spTree>
    <p:extLst>
      <p:ext uri="{BB962C8B-B14F-4D97-AF65-F5344CB8AC3E}">
        <p14:creationId xmlns:p14="http://schemas.microsoft.com/office/powerpoint/2010/main" val="182727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Points of Emphasis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821C6DC-9B20-4DD9-AD63-CE64D14ADA82}"/>
              </a:ext>
            </a:extLst>
          </p:cNvPr>
          <p:cNvSpPr txBox="1">
            <a:spLocks/>
          </p:cNvSpPr>
          <p:nvPr/>
        </p:nvSpPr>
        <p:spPr>
          <a:xfrm>
            <a:off x="395489" y="4768846"/>
            <a:ext cx="4023360" cy="628505"/>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Unreported v. Illegal Substitutions</a:t>
            </a:r>
            <a:endParaRPr lang="en-US" sz="4800" b="1" dirty="0"/>
          </a:p>
        </p:txBody>
      </p:sp>
      <p:pic>
        <p:nvPicPr>
          <p:cNvPr id="4" name="Picture 3">
            <a:extLst>
              <a:ext uri="{FF2B5EF4-FFF2-40B4-BE49-F238E27FC236}">
                <a16:creationId xmlns:a16="http://schemas.microsoft.com/office/drawing/2014/main" id="{C8B9EEE0-0C52-93A7-889E-489D33E22EA2}"/>
              </a:ext>
            </a:extLst>
          </p:cNvPr>
          <p:cNvPicPr>
            <a:picLocks noChangeAspect="1"/>
          </p:cNvPicPr>
          <p:nvPr/>
        </p:nvPicPr>
        <p:blipFill>
          <a:blip r:embed="rId3"/>
          <a:stretch>
            <a:fillRect/>
          </a:stretch>
        </p:blipFill>
        <p:spPr>
          <a:xfrm>
            <a:off x="5053471" y="1507732"/>
            <a:ext cx="7044104" cy="3889619"/>
          </a:xfrm>
          <a:prstGeom prst="rect">
            <a:avLst/>
          </a:prstGeom>
        </p:spPr>
      </p:pic>
    </p:spTree>
    <p:extLst>
      <p:ext uri="{BB962C8B-B14F-4D97-AF65-F5344CB8AC3E}">
        <p14:creationId xmlns:p14="http://schemas.microsoft.com/office/powerpoint/2010/main" val="317461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Points of Emphasis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821C6DC-9B20-4DD9-AD63-CE64D14ADA82}"/>
              </a:ext>
            </a:extLst>
          </p:cNvPr>
          <p:cNvSpPr txBox="1">
            <a:spLocks/>
          </p:cNvSpPr>
          <p:nvPr/>
        </p:nvSpPr>
        <p:spPr>
          <a:xfrm>
            <a:off x="395489" y="4768846"/>
            <a:ext cx="4023360" cy="628505"/>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Pitching Mechanics: Replant</a:t>
            </a:r>
            <a:endParaRPr lang="en-US" sz="4800" b="1" dirty="0"/>
          </a:p>
        </p:txBody>
      </p:sp>
      <p:pic>
        <p:nvPicPr>
          <p:cNvPr id="4" name="Picture 3">
            <a:extLst>
              <a:ext uri="{FF2B5EF4-FFF2-40B4-BE49-F238E27FC236}">
                <a16:creationId xmlns:a16="http://schemas.microsoft.com/office/drawing/2014/main" id="{45FBA26B-0E9A-C6B9-7539-1FCF151C28A1}"/>
              </a:ext>
            </a:extLst>
          </p:cNvPr>
          <p:cNvPicPr>
            <a:picLocks noChangeAspect="1"/>
          </p:cNvPicPr>
          <p:nvPr/>
        </p:nvPicPr>
        <p:blipFill>
          <a:blip r:embed="rId3"/>
          <a:stretch>
            <a:fillRect/>
          </a:stretch>
        </p:blipFill>
        <p:spPr>
          <a:xfrm>
            <a:off x="5078463" y="1950991"/>
            <a:ext cx="6994120" cy="2956017"/>
          </a:xfrm>
          <a:prstGeom prst="rect">
            <a:avLst/>
          </a:prstGeom>
        </p:spPr>
      </p:pic>
    </p:spTree>
    <p:extLst>
      <p:ext uri="{BB962C8B-B14F-4D97-AF65-F5344CB8AC3E}">
        <p14:creationId xmlns:p14="http://schemas.microsoft.com/office/powerpoint/2010/main" val="3930752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Closing</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6853173" y="1238189"/>
            <a:ext cx="5086781" cy="4381622"/>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400" dirty="0"/>
              <a:t>Points of Contact</a:t>
            </a:r>
          </a:p>
          <a:p>
            <a:pPr lvl="0"/>
            <a:endParaRPr lang="en-US" sz="4400" dirty="0"/>
          </a:p>
          <a:p>
            <a:pPr lvl="0"/>
            <a:r>
              <a:rPr lang="en-US" dirty="0"/>
              <a:t>Oscar Strain</a:t>
            </a:r>
          </a:p>
          <a:p>
            <a:pPr lvl="0"/>
            <a:r>
              <a:rPr lang="en-US" sz="4400" dirty="0"/>
              <a:t>903-885-0</a:t>
            </a:r>
            <a:r>
              <a:rPr lang="en-US" dirty="0"/>
              <a:t>502</a:t>
            </a:r>
          </a:p>
          <a:p>
            <a:pPr lvl="0"/>
            <a:r>
              <a:rPr lang="en-US" dirty="0"/>
              <a:t>President</a:t>
            </a:r>
          </a:p>
          <a:p>
            <a:pPr lvl="0"/>
            <a:endParaRPr lang="en-US" dirty="0"/>
          </a:p>
          <a:p>
            <a:pPr lvl="0"/>
            <a:r>
              <a:rPr lang="en-US" dirty="0"/>
              <a:t>Tom Cremeans</a:t>
            </a:r>
          </a:p>
          <a:p>
            <a:pPr lvl="0"/>
            <a:r>
              <a:rPr lang="en-US" dirty="0"/>
              <a:t>903-286-2080</a:t>
            </a:r>
          </a:p>
          <a:p>
            <a:pPr lvl="0"/>
            <a:r>
              <a:rPr lang="en-US" dirty="0"/>
              <a:t>VP &amp; UIC, Rules Questions</a:t>
            </a:r>
          </a:p>
          <a:p>
            <a:pPr lvl="0"/>
            <a:endParaRPr lang="en-US" dirty="0"/>
          </a:p>
          <a:p>
            <a:pPr lvl="0"/>
            <a:r>
              <a:rPr lang="en-US" dirty="0"/>
              <a:t>Chuck Allen</a:t>
            </a:r>
          </a:p>
          <a:p>
            <a:pPr lvl="0"/>
            <a:r>
              <a:rPr lang="en-US" dirty="0"/>
              <a:t>214-356-4770</a:t>
            </a:r>
          </a:p>
          <a:p>
            <a:pPr lvl="0"/>
            <a:r>
              <a:rPr lang="en-US" dirty="0"/>
              <a:t>Assigner </a:t>
            </a:r>
          </a:p>
          <a:p>
            <a:pPr lvl="0"/>
            <a:endParaRPr lang="en-US" sz="4400" dirty="0"/>
          </a:p>
        </p:txBody>
      </p:sp>
      <p:sp>
        <p:nvSpPr>
          <p:cNvPr id="9" name="Title 1">
            <a:extLst>
              <a:ext uri="{FF2B5EF4-FFF2-40B4-BE49-F238E27FC236}">
                <a16:creationId xmlns:a16="http://schemas.microsoft.com/office/drawing/2014/main" id="{E7B98CD4-43DC-41CE-B992-D913B4B8DD3F}"/>
              </a:ext>
            </a:extLst>
          </p:cNvPr>
          <p:cNvSpPr txBox="1">
            <a:spLocks/>
          </p:cNvSpPr>
          <p:nvPr/>
        </p:nvSpPr>
        <p:spPr>
          <a:xfrm>
            <a:off x="395489" y="4768846"/>
            <a:ext cx="4023360" cy="628505"/>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dirty="0"/>
          </a:p>
        </p:txBody>
      </p:sp>
    </p:spTree>
    <p:extLst>
      <p:ext uri="{BB962C8B-B14F-4D97-AF65-F5344CB8AC3E}">
        <p14:creationId xmlns:p14="http://schemas.microsoft.com/office/powerpoint/2010/main" val="1516852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a:xfrm>
            <a:off x="612648" y="1078992"/>
            <a:ext cx="6268770" cy="1536192"/>
          </a:xfrm>
        </p:spPr>
        <p:txBody>
          <a:bodyPr anchor="b">
            <a:normAutofit/>
          </a:bodyPr>
          <a:lstStyle/>
          <a:p>
            <a:r>
              <a:rPr lang="en-US" sz="5200" b="1"/>
              <a:t>Questions</a:t>
            </a:r>
          </a:p>
        </p:txBody>
      </p:sp>
      <p:sp>
        <p:nvSpPr>
          <p:cNvPr id="11"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a:xfrm>
            <a:off x="612648" y="3355848"/>
            <a:ext cx="6268770" cy="2825496"/>
          </a:xfrm>
        </p:spPr>
        <p:txBody>
          <a:bodyPr>
            <a:normAutofit/>
          </a:bodyPr>
          <a:lstStyle/>
          <a:p>
            <a:pPr marL="0" indent="0">
              <a:buNone/>
            </a:pPr>
            <a:endParaRPr lang="en-US" sz="2200"/>
          </a:p>
          <a:p>
            <a:pPr marL="0" indent="0">
              <a:buNone/>
            </a:pPr>
            <a:endParaRPr lang="en-US" sz="2200"/>
          </a:p>
          <a:p>
            <a:pPr marL="0" indent="0">
              <a:buNone/>
            </a:pPr>
            <a:endParaRPr lang="en-US" sz="2200"/>
          </a:p>
          <a:p>
            <a:pPr marL="0" indent="0">
              <a:buNone/>
            </a:pPr>
            <a:endParaRPr lang="en-US" sz="2200">
              <a:latin typeface="Times New Roman" panose="02020603050405020304" pitchFamily="18" charset="0"/>
              <a:cs typeface="Times New Roman" panose="02020603050405020304" pitchFamily="18" charset="0"/>
            </a:endParaRPr>
          </a:p>
          <a:p>
            <a:pPr marL="0" indent="0">
              <a:buNone/>
            </a:pPr>
            <a:r>
              <a:rPr lang="en-US" sz="2200"/>
              <a:t>    </a:t>
            </a:r>
          </a:p>
        </p:txBody>
      </p:sp>
      <p:pic>
        <p:nvPicPr>
          <p:cNvPr id="4" name="Picture 2">
            <a:extLst>
              <a:ext uri="{FF2B5EF4-FFF2-40B4-BE49-F238E27FC236}">
                <a16:creationId xmlns:a16="http://schemas.microsoft.com/office/drawing/2014/main" id="{CFED9C51-4403-4FF5-B487-D1B9E974FA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4066" y="1198050"/>
            <a:ext cx="4237686" cy="438637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57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62762" y="1397670"/>
            <a:ext cx="4948887" cy="2031329"/>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Meeting </a:t>
            </a:r>
            <a:b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Agenda</a:t>
            </a: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080671" y="1292469"/>
            <a:ext cx="6989705" cy="3806613"/>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None/>
            </a:pPr>
            <a:r>
              <a:rPr lang="en-US" sz="5400" dirty="0">
                <a:latin typeface="Calibri" panose="020F0502020204030204" pitchFamily="34" charset="0"/>
                <a:ea typeface="Calibri" panose="020F0502020204030204" pitchFamily="34" charset="0"/>
                <a:cs typeface="Times New Roman" panose="02020603050405020304" pitchFamily="18" charset="0"/>
              </a:rPr>
              <a:t>-Welcome</a:t>
            </a:r>
          </a:p>
          <a:p>
            <a:pPr marL="0" indent="0">
              <a:buNone/>
            </a:pPr>
            <a:r>
              <a:rPr lang="en-US" sz="5400" dirty="0">
                <a:latin typeface="Calibri" panose="020F0502020204030204" pitchFamily="34" charset="0"/>
                <a:cs typeface="Times New Roman" panose="02020603050405020304" pitchFamily="18" charset="0"/>
              </a:rPr>
              <a:t>-Introductions (All)</a:t>
            </a:r>
          </a:p>
          <a:p>
            <a:pPr marL="0" indent="0">
              <a:buNone/>
            </a:pPr>
            <a:r>
              <a:rPr lang="en-US" sz="5400" dirty="0">
                <a:latin typeface="Calibri" panose="020F0502020204030204" pitchFamily="34" charset="0"/>
                <a:cs typeface="Times New Roman" panose="02020603050405020304" pitchFamily="18" charset="0"/>
              </a:rPr>
              <a:t>-Rule Changes and POE’s</a:t>
            </a:r>
          </a:p>
          <a:p>
            <a:pPr marL="0" indent="0">
              <a:buNone/>
            </a:pPr>
            <a:r>
              <a:rPr lang="en-US" sz="5400" dirty="0">
                <a:latin typeface="Calibri" panose="020F0502020204030204" pitchFamily="34" charset="0"/>
                <a:cs typeface="Times New Roman" panose="02020603050405020304" pitchFamily="18" charset="0"/>
              </a:rPr>
              <a:t>-Questions</a:t>
            </a:r>
          </a:p>
          <a:p>
            <a:pPr marL="0" indent="0">
              <a:buNone/>
            </a:pPr>
            <a:r>
              <a:rPr lang="en-US" sz="5400" dirty="0">
                <a:latin typeface="Calibri" panose="020F0502020204030204" pitchFamily="34" charset="0"/>
                <a:cs typeface="Times New Roman" panose="02020603050405020304" pitchFamily="18" charset="0"/>
              </a:rPr>
              <a:t>-Closing Remarks</a:t>
            </a:r>
            <a:endParaRPr lang="en-US" sz="5400" dirty="0"/>
          </a:p>
        </p:txBody>
      </p:sp>
    </p:spTree>
    <p:extLst>
      <p:ext uri="{BB962C8B-B14F-4D97-AF65-F5344CB8AC3E}">
        <p14:creationId xmlns:p14="http://schemas.microsoft.com/office/powerpoint/2010/main" val="246855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Welcome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681364" y="1331995"/>
            <a:ext cx="5603846" cy="32968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400" dirty="0"/>
              <a:t>Welcome Coaches to this informational meeting for the 2024 Softball Season.</a:t>
            </a:r>
          </a:p>
        </p:txBody>
      </p:sp>
      <p:sp>
        <p:nvSpPr>
          <p:cNvPr id="9" name="Title 1">
            <a:extLst>
              <a:ext uri="{FF2B5EF4-FFF2-40B4-BE49-F238E27FC236}">
                <a16:creationId xmlns:a16="http://schemas.microsoft.com/office/drawing/2014/main" id="{E7B98CD4-43DC-41CE-B992-D913B4B8DD3F}"/>
              </a:ext>
            </a:extLst>
          </p:cNvPr>
          <p:cNvSpPr txBox="1">
            <a:spLocks/>
          </p:cNvSpPr>
          <p:nvPr/>
        </p:nvSpPr>
        <p:spPr>
          <a:xfrm>
            <a:off x="395489" y="4768846"/>
            <a:ext cx="4023360" cy="628505"/>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dirty="0"/>
          </a:p>
        </p:txBody>
      </p:sp>
    </p:spTree>
    <p:extLst>
      <p:ext uri="{BB962C8B-B14F-4D97-AF65-F5344CB8AC3E}">
        <p14:creationId xmlns:p14="http://schemas.microsoft.com/office/powerpoint/2010/main" val="3245947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Rules Changes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821C6DC-9B20-4DD9-AD63-CE64D14ADA82}"/>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Rule 1-8-6</a:t>
            </a:r>
            <a:endParaRPr lang="en-US" sz="4800" b="1" dirty="0"/>
          </a:p>
        </p:txBody>
      </p:sp>
      <p:sp>
        <p:nvSpPr>
          <p:cNvPr id="6" name="TextBox 5">
            <a:extLst>
              <a:ext uri="{FF2B5EF4-FFF2-40B4-BE49-F238E27FC236}">
                <a16:creationId xmlns:a16="http://schemas.microsoft.com/office/drawing/2014/main" id="{C9DA0DA4-1F81-FD72-6AD4-CD50B9A0C1E2}"/>
              </a:ext>
            </a:extLst>
          </p:cNvPr>
          <p:cNvSpPr txBox="1"/>
          <p:nvPr/>
        </p:nvSpPr>
        <p:spPr>
          <a:xfrm>
            <a:off x="5221257" y="1666778"/>
            <a:ext cx="6708532" cy="3416320"/>
          </a:xfrm>
          <a:prstGeom prst="rect">
            <a:avLst/>
          </a:prstGeom>
          <a:noFill/>
        </p:spPr>
        <p:txBody>
          <a:bodyPr wrap="square">
            <a:spAutoFit/>
          </a:bodyPr>
          <a:lstStyle/>
          <a:p>
            <a:r>
              <a:rPr lang="en-US" sz="2400" b="1" i="0" dirty="0">
                <a:solidFill>
                  <a:srgbClr val="5F5B61"/>
                </a:solidFill>
                <a:effectLst/>
                <a:latin typeface="open_sansregular"/>
              </a:rPr>
              <a:t>1-8-6:  </a:t>
            </a:r>
            <a:r>
              <a:rPr lang="en-US" sz="2400" b="0" i="0" dirty="0">
                <a:solidFill>
                  <a:srgbClr val="5F5B61"/>
                </a:solidFill>
                <a:effectLst/>
                <a:latin typeface="open_sansregular"/>
              </a:rPr>
              <a:t>Permits electronic information to be transmitted to the dugout from anywhere outside of live ball area.</a:t>
            </a:r>
          </a:p>
          <a:p>
            <a:br>
              <a:rPr lang="en-US" sz="2400" dirty="0"/>
            </a:br>
            <a:r>
              <a:rPr lang="en-US" sz="2400" b="1" i="0" dirty="0">
                <a:solidFill>
                  <a:srgbClr val="5F5B61"/>
                </a:solidFill>
                <a:effectLst/>
                <a:latin typeface="open_sansregular"/>
              </a:rPr>
              <a:t>Rationale: </a:t>
            </a:r>
            <a:r>
              <a:rPr lang="en-US" sz="2400" b="0" i="0" dirty="0">
                <a:solidFill>
                  <a:srgbClr val="5F5B61"/>
                </a:solidFill>
                <a:effectLst/>
                <a:latin typeface="open_sansregular"/>
              </a:rPr>
              <a:t>The rule change reflects current technology and still requires that electronic devices used for coaching purposes may only be used in the dugout but does not stipulate where the video is recorded or how it is transmitted.</a:t>
            </a:r>
            <a:endParaRPr lang="en-US" sz="2400" dirty="0"/>
          </a:p>
        </p:txBody>
      </p:sp>
    </p:spTree>
    <p:extLst>
      <p:ext uri="{BB962C8B-B14F-4D97-AF65-F5344CB8AC3E}">
        <p14:creationId xmlns:p14="http://schemas.microsoft.com/office/powerpoint/2010/main" val="146254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Rules Changes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821C6DC-9B20-4DD9-AD63-CE64D14ADA82}"/>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Rule 3-2-3</a:t>
            </a:r>
            <a:endParaRPr lang="en-US" sz="4800" b="1" dirty="0"/>
          </a:p>
        </p:txBody>
      </p:sp>
      <p:sp>
        <p:nvSpPr>
          <p:cNvPr id="4" name="TextBox 3">
            <a:extLst>
              <a:ext uri="{FF2B5EF4-FFF2-40B4-BE49-F238E27FC236}">
                <a16:creationId xmlns:a16="http://schemas.microsoft.com/office/drawing/2014/main" id="{90B6301F-4E4F-2792-88DD-678702F75FFB}"/>
              </a:ext>
            </a:extLst>
          </p:cNvPr>
          <p:cNvSpPr txBox="1"/>
          <p:nvPr/>
        </p:nvSpPr>
        <p:spPr>
          <a:xfrm>
            <a:off x="5325372" y="1285293"/>
            <a:ext cx="6471139" cy="4524315"/>
          </a:xfrm>
          <a:prstGeom prst="rect">
            <a:avLst/>
          </a:prstGeom>
          <a:noFill/>
        </p:spPr>
        <p:txBody>
          <a:bodyPr wrap="square">
            <a:spAutoFit/>
          </a:bodyPr>
          <a:lstStyle/>
          <a:p>
            <a:r>
              <a:rPr lang="en-US" sz="2400" b="1" i="0" dirty="0">
                <a:solidFill>
                  <a:srgbClr val="5F5B61"/>
                </a:solidFill>
                <a:effectLst/>
                <a:latin typeface="open_sansregular"/>
              </a:rPr>
              <a:t>3-2-3:  </a:t>
            </a:r>
            <a:r>
              <a:rPr lang="en-US" sz="2400" b="0" i="0" dirty="0">
                <a:solidFill>
                  <a:srgbClr val="5F5B61"/>
                </a:solidFill>
                <a:effectLst/>
                <a:latin typeface="open_sansregular"/>
              </a:rPr>
              <a:t>Beginning January 1, 2027, uniforms may only bear a single manufacturer's logo, school name, school logo, mascot and/or the participant's name. Advertisements, messages, team slogans, etc., will no longer be permitted.</a:t>
            </a:r>
          </a:p>
          <a:p>
            <a:br>
              <a:rPr lang="en-US" sz="2400" dirty="0"/>
            </a:br>
            <a:r>
              <a:rPr lang="en-US" sz="2400" b="1" i="0" dirty="0">
                <a:solidFill>
                  <a:srgbClr val="5F5B61"/>
                </a:solidFill>
                <a:effectLst/>
                <a:latin typeface="open_sansregular"/>
              </a:rPr>
              <a:t>Rationale: </a:t>
            </a:r>
            <a:r>
              <a:rPr lang="en-US" sz="2400" b="0" i="0" dirty="0">
                <a:solidFill>
                  <a:srgbClr val="5F5B61"/>
                </a:solidFill>
                <a:effectLst/>
                <a:latin typeface="open_sansregular"/>
              </a:rPr>
              <a:t>Consistent language has been established for NFHS sports that describe what information is permitted on the uniform. A player’s name, school name, school nickname, school mascot and/or the school logo may be placed on the uniform.</a:t>
            </a:r>
            <a:endParaRPr lang="en-US" sz="2400" dirty="0"/>
          </a:p>
        </p:txBody>
      </p:sp>
    </p:spTree>
    <p:extLst>
      <p:ext uri="{BB962C8B-B14F-4D97-AF65-F5344CB8AC3E}">
        <p14:creationId xmlns:p14="http://schemas.microsoft.com/office/powerpoint/2010/main" val="8045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Rules Changes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821C6DC-9B20-4DD9-AD63-CE64D14ADA82}"/>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Rule 3-2-5</a:t>
            </a:r>
            <a:endParaRPr lang="en-US" sz="4800" b="1" dirty="0"/>
          </a:p>
        </p:txBody>
      </p:sp>
      <p:sp>
        <p:nvSpPr>
          <p:cNvPr id="4" name="TextBox 3">
            <a:extLst>
              <a:ext uri="{FF2B5EF4-FFF2-40B4-BE49-F238E27FC236}">
                <a16:creationId xmlns:a16="http://schemas.microsoft.com/office/drawing/2014/main" id="{6C45DE03-7FBF-6D8B-BC0D-134C1255EEBB}"/>
              </a:ext>
            </a:extLst>
          </p:cNvPr>
          <p:cNvSpPr txBox="1"/>
          <p:nvPr/>
        </p:nvSpPr>
        <p:spPr>
          <a:xfrm>
            <a:off x="5437028" y="2387505"/>
            <a:ext cx="6287151" cy="1938992"/>
          </a:xfrm>
          <a:prstGeom prst="rect">
            <a:avLst/>
          </a:prstGeom>
          <a:noFill/>
        </p:spPr>
        <p:txBody>
          <a:bodyPr wrap="square">
            <a:spAutoFit/>
          </a:bodyPr>
          <a:lstStyle/>
          <a:p>
            <a:r>
              <a:rPr lang="en-US" sz="2400" b="1" i="0" dirty="0">
                <a:solidFill>
                  <a:srgbClr val="5F5B61"/>
                </a:solidFill>
                <a:effectLst/>
                <a:latin typeface="open_sansregular"/>
              </a:rPr>
              <a:t>3-2-5: </a:t>
            </a:r>
            <a:r>
              <a:rPr lang="en-US" sz="2400" b="0" i="0" dirty="0">
                <a:solidFill>
                  <a:srgbClr val="5F5B61"/>
                </a:solidFill>
                <a:effectLst/>
                <a:latin typeface="open_sansregular"/>
              </a:rPr>
              <a:t>Removes the color restriction for headbands and ribbons.</a:t>
            </a:r>
          </a:p>
          <a:p>
            <a:br>
              <a:rPr lang="en-US" sz="2400" dirty="0"/>
            </a:br>
            <a:r>
              <a:rPr lang="en-US" sz="2400" b="1" i="0" dirty="0">
                <a:solidFill>
                  <a:srgbClr val="5F5B61"/>
                </a:solidFill>
                <a:effectLst/>
                <a:latin typeface="open_sansregular"/>
              </a:rPr>
              <a:t>Rationale: </a:t>
            </a:r>
            <a:r>
              <a:rPr lang="en-US" sz="2400" b="0" i="0" dirty="0">
                <a:solidFill>
                  <a:srgbClr val="5F5B61"/>
                </a:solidFill>
                <a:effectLst/>
                <a:latin typeface="open_sansregular"/>
              </a:rPr>
              <a:t>Adds consistency amongst headwear requirements for other NFHS sports.</a:t>
            </a:r>
            <a:endParaRPr lang="en-US" sz="2400" dirty="0"/>
          </a:p>
        </p:txBody>
      </p:sp>
    </p:spTree>
    <p:extLst>
      <p:ext uri="{BB962C8B-B14F-4D97-AF65-F5344CB8AC3E}">
        <p14:creationId xmlns:p14="http://schemas.microsoft.com/office/powerpoint/2010/main" val="751920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Rules Changes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821C6DC-9B20-4DD9-AD63-CE64D14ADA82}"/>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Rule 3-2-7</a:t>
            </a:r>
            <a:endParaRPr lang="en-US" sz="4800" b="1" dirty="0"/>
          </a:p>
        </p:txBody>
      </p:sp>
      <p:sp>
        <p:nvSpPr>
          <p:cNvPr id="4" name="TextBox 3">
            <a:extLst>
              <a:ext uri="{FF2B5EF4-FFF2-40B4-BE49-F238E27FC236}">
                <a16:creationId xmlns:a16="http://schemas.microsoft.com/office/drawing/2014/main" id="{AA3E1290-2781-AB98-D6E2-FEF9A82FE526}"/>
              </a:ext>
            </a:extLst>
          </p:cNvPr>
          <p:cNvSpPr txBox="1"/>
          <p:nvPr/>
        </p:nvSpPr>
        <p:spPr>
          <a:xfrm>
            <a:off x="5219864" y="1536174"/>
            <a:ext cx="6576647" cy="3785652"/>
          </a:xfrm>
          <a:prstGeom prst="rect">
            <a:avLst/>
          </a:prstGeom>
          <a:noFill/>
        </p:spPr>
        <p:txBody>
          <a:bodyPr wrap="square">
            <a:spAutoFit/>
          </a:bodyPr>
          <a:lstStyle/>
          <a:p>
            <a:r>
              <a:rPr lang="en-US" sz="2400" b="1" i="0" dirty="0">
                <a:solidFill>
                  <a:srgbClr val="5F5B61"/>
                </a:solidFill>
                <a:effectLst/>
                <a:latin typeface="open_sansregular"/>
              </a:rPr>
              <a:t>3-2-7: </a:t>
            </a:r>
            <a:r>
              <a:rPr lang="en-US" sz="2400" b="0" i="0" dirty="0">
                <a:solidFill>
                  <a:srgbClr val="5F5B61"/>
                </a:solidFill>
                <a:effectLst/>
                <a:latin typeface="open_sansregular"/>
              </a:rPr>
              <a:t>Defines where a wristband with a playbook/play card may be worn. If worn by the pitcher, the wristband with a playbook/play card must be worn on the non-pitching wrist or arm.</a:t>
            </a:r>
          </a:p>
          <a:p>
            <a:br>
              <a:rPr lang="en-US" sz="2400" b="1" i="0" dirty="0">
                <a:solidFill>
                  <a:srgbClr val="5F5B61"/>
                </a:solidFill>
                <a:effectLst/>
                <a:latin typeface="open_sansregular"/>
              </a:rPr>
            </a:br>
            <a:r>
              <a:rPr lang="en-US" sz="2400" b="1" i="0" dirty="0">
                <a:solidFill>
                  <a:srgbClr val="5F5B61"/>
                </a:solidFill>
                <a:effectLst/>
                <a:latin typeface="open_sansregular"/>
              </a:rPr>
              <a:t>Rationale: </a:t>
            </a:r>
            <a:r>
              <a:rPr lang="en-US" sz="2400" b="0" i="0" dirty="0">
                <a:solidFill>
                  <a:srgbClr val="5F5B61"/>
                </a:solidFill>
                <a:effectLst/>
                <a:latin typeface="open_sansregular"/>
              </a:rPr>
              <a:t>Clarifies where this equipment can be worn. This change will prohibit wristbands from being worn on the belt. It remains legal for players to keep the wristband with a playbook/play card in their back pocket.</a:t>
            </a:r>
            <a:endParaRPr lang="en-US" sz="2400" dirty="0"/>
          </a:p>
        </p:txBody>
      </p:sp>
    </p:spTree>
    <p:extLst>
      <p:ext uri="{BB962C8B-B14F-4D97-AF65-F5344CB8AC3E}">
        <p14:creationId xmlns:p14="http://schemas.microsoft.com/office/powerpoint/2010/main" val="199324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Rules Changes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821C6DC-9B20-4DD9-AD63-CE64D14ADA82}"/>
              </a:ext>
            </a:extLst>
          </p:cNvPr>
          <p:cNvSpPr txBox="1">
            <a:spLocks/>
          </p:cNvSpPr>
          <p:nvPr/>
        </p:nvSpPr>
        <p:spPr>
          <a:xfrm>
            <a:off x="395489" y="4768846"/>
            <a:ext cx="4023360" cy="62850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Rule 4-2-7, 10-2-3e, h</a:t>
            </a:r>
            <a:endParaRPr lang="en-US" sz="4800" b="1" dirty="0"/>
          </a:p>
        </p:txBody>
      </p:sp>
      <p:sp>
        <p:nvSpPr>
          <p:cNvPr id="4" name="TextBox 3">
            <a:extLst>
              <a:ext uri="{FF2B5EF4-FFF2-40B4-BE49-F238E27FC236}">
                <a16:creationId xmlns:a16="http://schemas.microsoft.com/office/drawing/2014/main" id="{072FA676-1726-AF18-2ACD-93763F549AD1}"/>
              </a:ext>
            </a:extLst>
          </p:cNvPr>
          <p:cNvSpPr txBox="1"/>
          <p:nvPr/>
        </p:nvSpPr>
        <p:spPr>
          <a:xfrm>
            <a:off x="5426868" y="1870433"/>
            <a:ext cx="6119446" cy="3416320"/>
          </a:xfrm>
          <a:prstGeom prst="rect">
            <a:avLst/>
          </a:prstGeom>
          <a:noFill/>
        </p:spPr>
        <p:txBody>
          <a:bodyPr wrap="square">
            <a:spAutoFit/>
          </a:bodyPr>
          <a:lstStyle/>
          <a:p>
            <a:r>
              <a:rPr lang="en-US" sz="2400" b="1" i="0" dirty="0">
                <a:solidFill>
                  <a:srgbClr val="5F5B61"/>
                </a:solidFill>
                <a:effectLst/>
                <a:latin typeface="open_sansregular"/>
              </a:rPr>
              <a:t>4-2-7, 10-2-3e, h: </a:t>
            </a:r>
            <a:r>
              <a:rPr lang="en-US" sz="2400" b="0" i="0" dirty="0">
                <a:solidFill>
                  <a:srgbClr val="5F5B61"/>
                </a:solidFill>
                <a:effectLst/>
                <a:latin typeface="open_sansregular"/>
              </a:rPr>
              <a:t>The umpire may call (end) a game if playing conditions in or around the facility become unacceptable to safely continue the game.</a:t>
            </a:r>
          </a:p>
          <a:p>
            <a:br>
              <a:rPr lang="en-US" sz="2400" dirty="0"/>
            </a:br>
            <a:r>
              <a:rPr lang="en-US" sz="2400" b="1" i="0" dirty="0">
                <a:solidFill>
                  <a:srgbClr val="5F5B61"/>
                </a:solidFill>
                <a:effectLst/>
                <a:latin typeface="open_sansregular"/>
              </a:rPr>
              <a:t>Rationale: </a:t>
            </a:r>
            <a:r>
              <a:rPr lang="en-US" sz="2400" b="0" i="0" dirty="0">
                <a:solidFill>
                  <a:srgbClr val="5F5B61"/>
                </a:solidFill>
                <a:effectLst/>
                <a:latin typeface="open_sansregular"/>
              </a:rPr>
              <a:t>Provides rule justification when an umpire ends a contest due to unacceptable playing conditions to continue play in addition to weather.</a:t>
            </a:r>
            <a:endParaRPr lang="en-US" sz="2400" dirty="0"/>
          </a:p>
        </p:txBody>
      </p:sp>
    </p:spTree>
    <p:extLst>
      <p:ext uri="{BB962C8B-B14F-4D97-AF65-F5344CB8AC3E}">
        <p14:creationId xmlns:p14="http://schemas.microsoft.com/office/powerpoint/2010/main" val="655145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Rules Changes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821C6DC-9B20-4DD9-AD63-CE64D14ADA82}"/>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Rule 6-1-2c, 2-47</a:t>
            </a:r>
            <a:endParaRPr lang="en-US" sz="4800" b="1" dirty="0"/>
          </a:p>
        </p:txBody>
      </p:sp>
      <p:sp>
        <p:nvSpPr>
          <p:cNvPr id="5" name="TextBox 4">
            <a:extLst>
              <a:ext uri="{FF2B5EF4-FFF2-40B4-BE49-F238E27FC236}">
                <a16:creationId xmlns:a16="http://schemas.microsoft.com/office/drawing/2014/main" id="{D7C09293-35FD-074A-B9CD-D448EBAE270A}"/>
              </a:ext>
            </a:extLst>
          </p:cNvPr>
          <p:cNvSpPr txBox="1"/>
          <p:nvPr/>
        </p:nvSpPr>
        <p:spPr>
          <a:xfrm>
            <a:off x="5445799" y="797510"/>
            <a:ext cx="6350712" cy="5262979"/>
          </a:xfrm>
          <a:prstGeom prst="rect">
            <a:avLst/>
          </a:prstGeom>
          <a:noFill/>
        </p:spPr>
        <p:txBody>
          <a:bodyPr wrap="square">
            <a:spAutoFit/>
          </a:bodyPr>
          <a:lstStyle/>
          <a:p>
            <a:r>
              <a:rPr lang="en-US" sz="2400" b="1" i="0" dirty="0">
                <a:solidFill>
                  <a:srgbClr val="5F5B61"/>
                </a:solidFill>
                <a:effectLst/>
                <a:latin typeface="open_sansregular"/>
              </a:rPr>
              <a:t>6-1-2c, 2-47: </a:t>
            </a:r>
            <a:r>
              <a:rPr lang="en-US" sz="2400" b="0" i="0" dirty="0">
                <a:solidFill>
                  <a:srgbClr val="5F5B61"/>
                </a:solidFill>
                <a:effectLst/>
                <a:latin typeface="open_sansregular"/>
              </a:rPr>
              <a:t>The pitcher may now have both feet off the ground at the same time as long as both feet remain within the 24-inch width of the pitching plate and the pitcher does not replant the pivot foot. A definition for a replant was added.</a:t>
            </a:r>
          </a:p>
          <a:p>
            <a:br>
              <a:rPr lang="en-US" sz="2400" b="1" i="0" dirty="0">
                <a:solidFill>
                  <a:srgbClr val="5F5B61"/>
                </a:solidFill>
                <a:effectLst/>
                <a:latin typeface="open_sansregular"/>
              </a:rPr>
            </a:br>
            <a:r>
              <a:rPr lang="en-US" sz="2400" b="1" i="0" dirty="0">
                <a:solidFill>
                  <a:srgbClr val="5F5B61"/>
                </a:solidFill>
                <a:effectLst/>
                <a:latin typeface="open_sansregular"/>
              </a:rPr>
              <a:t>Rationale: </a:t>
            </a:r>
            <a:r>
              <a:rPr lang="en-US" sz="2400" b="0" i="0" dirty="0">
                <a:solidFill>
                  <a:srgbClr val="5F5B61"/>
                </a:solidFill>
                <a:effectLst/>
                <a:latin typeface="open_sansregular"/>
              </a:rPr>
              <a:t>The rule change permits both feet to disengage from the playing surface while delivering a pitch. The addition of Rule 2-47 defines that a replant of the pivot foot occurs when the pitcher pushes off the playing surface from anywhere other than the pitcher’s plate prior to the act of delivering the pitch.</a:t>
            </a:r>
            <a:endParaRPr lang="en-US" sz="2400" dirty="0"/>
          </a:p>
        </p:txBody>
      </p:sp>
    </p:spTree>
    <p:extLst>
      <p:ext uri="{BB962C8B-B14F-4D97-AF65-F5344CB8AC3E}">
        <p14:creationId xmlns:p14="http://schemas.microsoft.com/office/powerpoint/2010/main" val="4175855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2132</TotalTime>
  <Words>678</Words>
  <Application>Microsoft Office PowerPoint</Application>
  <PresentationFormat>Widescreen</PresentationFormat>
  <Paragraphs>100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open_sansregular</vt:lpstr>
      <vt:lpstr>Times New Roman</vt:lpstr>
      <vt:lpstr>Office Theme</vt:lpstr>
      <vt:lpstr>Tyler  Lonestar        Chapter   </vt:lpstr>
      <vt:lpstr>Meeting  Agenda </vt:lpstr>
      <vt:lpstr>Welcome  </vt:lpstr>
      <vt:lpstr>Rules Changes   </vt:lpstr>
      <vt:lpstr>Rules Changes   </vt:lpstr>
      <vt:lpstr>Rules Changes   </vt:lpstr>
      <vt:lpstr>Rules Changes   </vt:lpstr>
      <vt:lpstr>Rules Changes   </vt:lpstr>
      <vt:lpstr>Rules Changes   </vt:lpstr>
      <vt:lpstr>Rules Changes   </vt:lpstr>
      <vt:lpstr>Rules Changes  </vt:lpstr>
      <vt:lpstr>Points of Emphasis  </vt:lpstr>
      <vt:lpstr>Points of Emphasis  </vt:lpstr>
      <vt:lpstr>Points of Emphasis  </vt:lpstr>
      <vt:lpstr>Points of Emphasis  </vt:lpstr>
      <vt:lpstr>Closing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Umpire Training</dc:title>
  <dc:creator>Tom Cremeans</dc:creator>
  <cp:lastModifiedBy>Tom Cremeans</cp:lastModifiedBy>
  <cp:revision>81</cp:revision>
  <cp:lastPrinted>2022-01-16T16:41:52Z</cp:lastPrinted>
  <dcterms:created xsi:type="dcterms:W3CDTF">2021-12-07T19:03:27Z</dcterms:created>
  <dcterms:modified xsi:type="dcterms:W3CDTF">2024-01-08T16:41:41Z</dcterms:modified>
</cp:coreProperties>
</file>