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05" r:id="rId3"/>
    <p:sldId id="306" r:id="rId4"/>
    <p:sldId id="307" r:id="rId5"/>
    <p:sldId id="258" r:id="rId6"/>
    <p:sldId id="259" r:id="rId7"/>
    <p:sldId id="273" r:id="rId8"/>
    <p:sldId id="274" r:id="rId9"/>
    <p:sldId id="293" r:id="rId10"/>
    <p:sldId id="275" r:id="rId11"/>
    <p:sldId id="276" r:id="rId12"/>
    <p:sldId id="277" r:id="rId13"/>
    <p:sldId id="292" r:id="rId14"/>
    <p:sldId id="294" r:id="rId15"/>
    <p:sldId id="296" r:id="rId16"/>
    <p:sldId id="295" r:id="rId17"/>
    <p:sldId id="298" r:id="rId18"/>
    <p:sldId id="299" r:id="rId19"/>
    <p:sldId id="283" r:id="rId20"/>
    <p:sldId id="304" r:id="rId21"/>
    <p:sldId id="284" r:id="rId22"/>
    <p:sldId id="303" r:id="rId23"/>
    <p:sldId id="285" r:id="rId24"/>
    <p:sldId id="286" r:id="rId25"/>
    <p:sldId id="287" r:id="rId26"/>
    <p:sldId id="288" r:id="rId27"/>
    <p:sldId id="308"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8" tIns="46584" rIns="93168" bIns="46584" rtlCol="0"/>
          <a:lstStyle>
            <a:lvl1pPr algn="r">
              <a:defRPr sz="1200"/>
            </a:lvl1pPr>
          </a:lstStyle>
          <a:p>
            <a:fld id="{4DD79FBF-58CD-47C8-92C2-64BBE1A4B727}" type="datetimeFigureOut">
              <a:rPr lang="en-US" smtClean="0"/>
              <a:t>1/21/2022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8" tIns="46584" rIns="93168" bIns="46584" rtlCol="0" anchor="b"/>
          <a:lstStyle>
            <a:lvl1pPr algn="r">
              <a:defRPr sz="1200"/>
            </a:lvl1pPr>
          </a:lstStyle>
          <a:p>
            <a:fld id="{F462B0B5-AA3B-4A0D-AACB-42F3716115EE}" type="slidenum">
              <a:rPr lang="en-US" smtClean="0"/>
              <a:t>‹#›</a:t>
            </a:fld>
            <a:endParaRPr lang="en-US"/>
          </a:p>
        </p:txBody>
      </p:sp>
    </p:spTree>
    <p:extLst>
      <p:ext uri="{BB962C8B-B14F-4D97-AF65-F5344CB8AC3E}">
        <p14:creationId xmlns:p14="http://schemas.microsoft.com/office/powerpoint/2010/main" val="258570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1</a:t>
            </a:fld>
            <a:endParaRPr lang="en-US"/>
          </a:p>
        </p:txBody>
      </p:sp>
    </p:spTree>
    <p:extLst>
      <p:ext uri="{BB962C8B-B14F-4D97-AF65-F5344CB8AC3E}">
        <p14:creationId xmlns:p14="http://schemas.microsoft.com/office/powerpoint/2010/main" val="3183946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pPr>
              <a:lnSpc>
                <a:spcPct val="80000"/>
              </a:lnSpc>
              <a:buClr>
                <a:schemeClr val="dk1"/>
              </a:buClr>
              <a:buSzPts val="2170"/>
            </a:pPr>
            <a:r>
              <a:rPr lang="en-US" sz="2200" b="1">
                <a:latin typeface="Calibri"/>
                <a:ea typeface="Calibri"/>
                <a:cs typeface="Calibri"/>
                <a:sym typeface="Calibri"/>
              </a:rPr>
              <a:t>Rule 3-2-5b, 3-2-12 – </a:t>
            </a:r>
            <a:r>
              <a:rPr lang="en-US" sz="2200">
                <a:latin typeface="Calibri"/>
                <a:ea typeface="Calibri"/>
                <a:cs typeface="Calibri"/>
                <a:sym typeface="Calibri"/>
              </a:rPr>
              <a:t>Language prohibiting hard items to control the hair, such as beads, has been removed.  However, plastic visors and bandannas are still prohibited. </a:t>
            </a:r>
            <a:endParaRPr sz="2200">
              <a:latin typeface="Calibri"/>
              <a:ea typeface="Calibri"/>
              <a:cs typeface="Calibri"/>
              <a:sym typeface="Calibri"/>
            </a:endParaRPr>
          </a:p>
          <a:p>
            <a:pPr>
              <a:lnSpc>
                <a:spcPct val="80000"/>
              </a:lnSpc>
              <a:spcBef>
                <a:spcPts val="651"/>
              </a:spcBef>
              <a:buClr>
                <a:schemeClr val="dk1"/>
              </a:buClr>
              <a:buSzPts val="2170"/>
            </a:pPr>
            <a:endParaRPr sz="2200" b="1">
              <a:latin typeface="Calibri"/>
              <a:ea typeface="Calibri"/>
              <a:cs typeface="Calibri"/>
              <a:sym typeface="Calibri"/>
            </a:endParaRPr>
          </a:p>
          <a:p>
            <a:pPr>
              <a:lnSpc>
                <a:spcPct val="80000"/>
              </a:lnSpc>
              <a:spcBef>
                <a:spcPts val="651"/>
              </a:spcBef>
              <a:buClr>
                <a:schemeClr val="dk1"/>
              </a:buClr>
              <a:buSzPts val="2170"/>
            </a:pPr>
            <a:r>
              <a:rPr lang="en-US" sz="2200" b="1">
                <a:latin typeface="Calibri"/>
                <a:ea typeface="Calibri"/>
                <a:cs typeface="Calibri"/>
                <a:sym typeface="Calibri"/>
              </a:rPr>
              <a:t>Rationale: </a:t>
            </a:r>
            <a:r>
              <a:rPr lang="en-US" sz="2200">
                <a:latin typeface="Calibri"/>
                <a:ea typeface="Calibri"/>
                <a:cs typeface="Calibri"/>
                <a:sym typeface="Calibri"/>
              </a:rPr>
              <a:t>This change removes the language prohibiting hard items to control the hair and aligns language with other NFHS rules codes. Language was also removed in Rule 3-2-12 that prohibited players from wearing hard cosmetic or decorative items. </a:t>
            </a:r>
            <a:endParaRPr sz="2200">
              <a:latin typeface="Calibri"/>
              <a:ea typeface="Calibri"/>
              <a:cs typeface="Calibri"/>
              <a:sym typeface="Calibri"/>
            </a:endParaRPr>
          </a:p>
          <a:p>
            <a:pPr>
              <a:lnSpc>
                <a:spcPct val="80000"/>
              </a:lnSpc>
              <a:spcBef>
                <a:spcPts val="419"/>
              </a:spcBef>
            </a:pPr>
            <a:endParaRPr sz="1400"/>
          </a:p>
          <a:p>
            <a:pPr>
              <a:lnSpc>
                <a:spcPct val="80000"/>
              </a:lnSpc>
              <a:spcBef>
                <a:spcPts val="419"/>
              </a:spcBef>
              <a:buClr>
                <a:schemeClr val="dk1"/>
              </a:buClr>
              <a:buSzPts val="1395"/>
            </a:pPr>
            <a:r>
              <a:rPr lang="en-US" sz="1400"/>
              <a:t> </a:t>
            </a:r>
            <a:endParaRPr sz="1400" b="1">
              <a:solidFill>
                <a:schemeClr val="dk1"/>
              </a:solidFill>
              <a:latin typeface="Calibri"/>
              <a:ea typeface="Calibri"/>
              <a:cs typeface="Calibri"/>
              <a:sym typeface="Calibri"/>
            </a:endParaRPr>
          </a:p>
          <a:p>
            <a:pPr>
              <a:lnSpc>
                <a:spcPct val="80000"/>
              </a:lnSpc>
              <a:spcBef>
                <a:spcPts val="279"/>
              </a:spcBef>
            </a:pPr>
            <a:endParaRPr sz="900"/>
          </a:p>
        </p:txBody>
      </p:sp>
      <p:sp>
        <p:nvSpPr>
          <p:cNvPr id="171" name="Google Shape;171;p5: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6: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pPr>
              <a:buClr>
                <a:schemeClr val="dk1"/>
              </a:buClr>
              <a:buSzPts val="1800"/>
            </a:pPr>
            <a:r>
              <a:rPr lang="en-US" sz="1800" b="1">
                <a:latin typeface="Calibri"/>
                <a:ea typeface="Calibri"/>
                <a:cs typeface="Calibri"/>
                <a:sym typeface="Calibri"/>
              </a:rPr>
              <a:t>Rule 3-2-5c: </a:t>
            </a:r>
            <a:r>
              <a:rPr lang="en-US" sz="1800">
                <a:latin typeface="Calibri"/>
                <a:ea typeface="Calibri"/>
                <a:cs typeface="Calibri"/>
                <a:sym typeface="Calibri"/>
              </a:rPr>
              <a:t>Players may wear head coverings for religious reasons. The headwear must be made of non-abrasive, soft materials and must fit securely so that it is unlikely to come off during play. Head coverings worn for medical reasons must still receive state association approval. </a:t>
            </a:r>
            <a:endParaRPr sz="2000">
              <a:latin typeface="Calibri"/>
              <a:ea typeface="Calibri"/>
              <a:cs typeface="Calibri"/>
              <a:sym typeface="Calibri"/>
            </a:endParaRPr>
          </a:p>
          <a:p>
            <a:pPr>
              <a:spcBef>
                <a:spcPts val="540"/>
              </a:spcBef>
              <a:buClr>
                <a:schemeClr val="dk1"/>
              </a:buClr>
              <a:buSzPts val="1800"/>
            </a:pPr>
            <a:endParaRPr sz="1800">
              <a:latin typeface="Calibri"/>
              <a:ea typeface="Calibri"/>
              <a:cs typeface="Calibri"/>
              <a:sym typeface="Calibri"/>
            </a:endParaRPr>
          </a:p>
          <a:p>
            <a:pPr>
              <a:spcBef>
                <a:spcPts val="540"/>
              </a:spcBef>
              <a:buClr>
                <a:schemeClr val="dk1"/>
              </a:buClr>
              <a:buSzPts val="1800"/>
            </a:pPr>
            <a:r>
              <a:rPr lang="en-US" sz="1800" b="1">
                <a:latin typeface="Calibri"/>
                <a:ea typeface="Calibri"/>
                <a:cs typeface="Calibri"/>
                <a:sym typeface="Calibri"/>
              </a:rPr>
              <a:t>Rationale: </a:t>
            </a:r>
            <a:r>
              <a:rPr lang="en-US" sz="1800">
                <a:latin typeface="Calibri"/>
                <a:ea typeface="Calibri"/>
                <a:cs typeface="Calibri"/>
                <a:sym typeface="Calibri"/>
              </a:rPr>
              <a:t>This rule change eliminates the need for authorization from the state association for religious headwear while maintaining the requirement for approval of head coverings worn for medical reasons. </a:t>
            </a:r>
            <a:r>
              <a:rPr lang="en-US" sz="1800"/>
              <a:t>The State Association shall be notified </a:t>
            </a:r>
            <a:r>
              <a:rPr lang="en-US" sz="1800" u="sng"/>
              <a:t>after the contest</a:t>
            </a:r>
            <a:r>
              <a:rPr lang="en-US" sz="1800"/>
              <a:t> if there is a concern as to whether the head covering was worn for religious reasons.</a:t>
            </a:r>
            <a:endParaRPr/>
          </a:p>
          <a:p>
            <a:pPr>
              <a:spcBef>
                <a:spcPts val="540"/>
              </a:spcBef>
            </a:pPr>
            <a:endParaRPr sz="1800" b="1">
              <a:solidFill>
                <a:schemeClr val="dk1"/>
              </a:solidFill>
              <a:latin typeface="Calibri"/>
              <a:ea typeface="Calibri"/>
              <a:cs typeface="Calibri"/>
              <a:sym typeface="Calibri"/>
            </a:endParaRPr>
          </a:p>
          <a:p>
            <a:pPr>
              <a:spcBef>
                <a:spcPts val="540"/>
              </a:spcBef>
              <a:buClr>
                <a:schemeClr val="dk1"/>
              </a:buClr>
              <a:buSzPts val="1800"/>
            </a:pPr>
            <a:endParaRPr sz="1800">
              <a:latin typeface="Calibri"/>
              <a:ea typeface="Calibri"/>
              <a:cs typeface="Calibri"/>
              <a:sym typeface="Calibri"/>
            </a:endParaRPr>
          </a:p>
          <a:p>
            <a:pPr>
              <a:spcBef>
                <a:spcPts val="540"/>
              </a:spcBef>
            </a:pPr>
            <a:endParaRPr sz="1800"/>
          </a:p>
          <a:p>
            <a:pPr>
              <a:spcBef>
                <a:spcPts val="360"/>
              </a:spcBef>
            </a:pPr>
            <a:endParaRPr/>
          </a:p>
        </p:txBody>
      </p:sp>
      <p:sp>
        <p:nvSpPr>
          <p:cNvPr id="179" name="Google Shape;179;p6: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r>
              <a:rPr lang="en-US" b="1"/>
              <a:t>Rule 3-5-3: </a:t>
            </a:r>
            <a:r>
              <a:rPr lang="en-US">
                <a:latin typeface="Calibri"/>
                <a:ea typeface="Calibri"/>
                <a:cs typeface="Calibri"/>
                <a:sym typeface="Calibri"/>
              </a:rPr>
              <a:t>While in live-ball areas, a coach shall be attired in a school uniform or jersey/coaching shirt with slacks, shorts, or other leg coverings in school colors or colors of khaki, black, white or gray. </a:t>
            </a:r>
            <a:endParaRPr>
              <a:solidFill>
                <a:srgbClr val="414B56"/>
              </a:solidFill>
              <a:latin typeface="Calibri"/>
              <a:ea typeface="Calibri"/>
              <a:cs typeface="Calibri"/>
              <a:sym typeface="Calibri"/>
            </a:endParaRPr>
          </a:p>
          <a:p>
            <a:pPr>
              <a:spcBef>
                <a:spcPts val="360"/>
              </a:spcBef>
              <a:buClr>
                <a:schemeClr val="dk1"/>
              </a:buClr>
              <a:buSzPts val="1200"/>
            </a:pPr>
            <a:endParaRPr b="1"/>
          </a:p>
          <a:p>
            <a:pPr>
              <a:spcBef>
                <a:spcPts val="360"/>
              </a:spcBef>
            </a:pPr>
            <a:r>
              <a:rPr lang="en-US" b="1">
                <a:solidFill>
                  <a:schemeClr val="dk1"/>
                </a:solidFill>
                <a:latin typeface="Calibri"/>
                <a:ea typeface="Calibri"/>
                <a:cs typeface="Calibri"/>
                <a:sym typeface="Calibri"/>
              </a:rPr>
              <a:t>Rationale:</a:t>
            </a:r>
            <a:r>
              <a:rPr lang="en-US">
                <a:solidFill>
                  <a:schemeClr val="dk1"/>
                </a:solidFill>
                <a:latin typeface="Calibri"/>
                <a:ea typeface="Calibri"/>
                <a:cs typeface="Calibri"/>
                <a:sym typeface="Calibri"/>
              </a:rPr>
              <a:t> Edits for grammatical purposes. Additional language brings a coach’s attire up to date with current language used to describe a coaching garment. Reports have been submitted indicating that some female coaches were disqualified from coaching a contest due to being attired in apparel not specifically listed in the current rule. </a:t>
            </a:r>
            <a:r>
              <a:rPr lang="en-US">
                <a:latin typeface="Calibri"/>
                <a:ea typeface="Calibri"/>
                <a:cs typeface="Calibri"/>
                <a:sym typeface="Calibri"/>
              </a:rPr>
              <a:t>New language better defines permissible coach’s attire.</a:t>
            </a:r>
            <a:endParaRPr/>
          </a:p>
          <a:p>
            <a:pPr>
              <a:spcBef>
                <a:spcPts val="360"/>
              </a:spcBef>
            </a:pPr>
            <a:endParaRPr>
              <a:solidFill>
                <a:schemeClr val="dk1"/>
              </a:solidFill>
              <a:latin typeface="Calibri"/>
              <a:ea typeface="Calibri"/>
              <a:cs typeface="Calibri"/>
              <a:sym typeface="Calibri"/>
            </a:endParaRPr>
          </a:p>
          <a:p>
            <a:pPr>
              <a:spcBef>
                <a:spcPts val="360"/>
              </a:spcBef>
            </a:pPr>
            <a:endParaRPr/>
          </a:p>
        </p:txBody>
      </p:sp>
      <p:sp>
        <p:nvSpPr>
          <p:cNvPr id="187" name="Google Shape;187;p7: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5c6644b64_0_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105c6644b64_0_58:notes"/>
          <p:cNvSpPr txBox="1">
            <a:spLocks noGrp="1"/>
          </p:cNvSpPr>
          <p:nvPr>
            <p:ph type="body" idx="1"/>
          </p:nvPr>
        </p:nvSpPr>
        <p:spPr>
          <a:xfrm>
            <a:off x="701675" y="4416425"/>
            <a:ext cx="5607000" cy="4183200"/>
          </a:xfrm>
          <a:prstGeom prst="rect">
            <a:avLst/>
          </a:prstGeom>
          <a:noFill/>
          <a:ln>
            <a:noFill/>
          </a:ln>
        </p:spPr>
        <p:txBody>
          <a:bodyPr spcFirstLastPara="1" wrap="square" lIns="93166" tIns="46570" rIns="93166" bIns="46570" anchor="t" anchorCtr="0">
            <a:noAutofit/>
          </a:bodyPr>
          <a:lstStyle/>
          <a:p>
            <a:r>
              <a:rPr lang="en-US" b="1"/>
              <a:t>Rule 3-5-3: </a:t>
            </a:r>
            <a:r>
              <a:rPr lang="en-US">
                <a:latin typeface="Calibri"/>
                <a:ea typeface="Calibri"/>
                <a:cs typeface="Calibri"/>
                <a:sym typeface="Calibri"/>
              </a:rPr>
              <a:t>While in live-ball areas, a coach shall be attired in a school uniform or jersey/coaching shirt with slacks, shorts, or other leg coverings in school colors or colors of khaki, black, white or gray. </a:t>
            </a:r>
            <a:endParaRPr>
              <a:solidFill>
                <a:srgbClr val="414B56"/>
              </a:solidFill>
              <a:latin typeface="Calibri"/>
              <a:ea typeface="Calibri"/>
              <a:cs typeface="Calibri"/>
              <a:sym typeface="Calibri"/>
            </a:endParaRPr>
          </a:p>
          <a:p>
            <a:pPr>
              <a:spcBef>
                <a:spcPts val="360"/>
              </a:spcBef>
              <a:buClr>
                <a:schemeClr val="dk1"/>
              </a:buClr>
              <a:buSzPts val="1200"/>
            </a:pPr>
            <a:endParaRPr b="1"/>
          </a:p>
          <a:p>
            <a:pPr>
              <a:spcBef>
                <a:spcPts val="360"/>
              </a:spcBef>
            </a:pPr>
            <a:r>
              <a:rPr lang="en-US" b="1">
                <a:solidFill>
                  <a:schemeClr val="dk1"/>
                </a:solidFill>
                <a:latin typeface="Calibri"/>
                <a:ea typeface="Calibri"/>
                <a:cs typeface="Calibri"/>
                <a:sym typeface="Calibri"/>
              </a:rPr>
              <a:t>Rationale:</a:t>
            </a:r>
            <a:r>
              <a:rPr lang="en-US">
                <a:solidFill>
                  <a:schemeClr val="dk1"/>
                </a:solidFill>
                <a:latin typeface="Calibri"/>
                <a:ea typeface="Calibri"/>
                <a:cs typeface="Calibri"/>
                <a:sym typeface="Calibri"/>
              </a:rPr>
              <a:t> Edits for grammatical purposes. Additional language brings a coach’s attire up to date with current language used to describe a coaching garment. Reports have been submitted indicating that some female coaches were disqualified from coaching a contest due to being attired in apparel not specifically listed in the current rule. </a:t>
            </a:r>
            <a:r>
              <a:rPr lang="en-US">
                <a:latin typeface="Calibri"/>
                <a:ea typeface="Calibri"/>
                <a:cs typeface="Calibri"/>
                <a:sym typeface="Calibri"/>
              </a:rPr>
              <a:t>New language better defines permissible coach’s attire.</a:t>
            </a:r>
            <a:endParaRPr/>
          </a:p>
          <a:p>
            <a:pPr>
              <a:spcBef>
                <a:spcPts val="360"/>
              </a:spcBef>
            </a:pPr>
            <a:endParaRPr>
              <a:solidFill>
                <a:schemeClr val="dk1"/>
              </a:solidFill>
              <a:latin typeface="Calibri"/>
              <a:ea typeface="Calibri"/>
              <a:cs typeface="Calibri"/>
              <a:sym typeface="Calibri"/>
            </a:endParaRPr>
          </a:p>
          <a:p>
            <a:pPr>
              <a:spcBef>
                <a:spcPts val="360"/>
              </a:spcBef>
            </a:pPr>
            <a:endParaRPr/>
          </a:p>
        </p:txBody>
      </p:sp>
      <p:sp>
        <p:nvSpPr>
          <p:cNvPr id="195" name="Google Shape;195;g105c6644b64_0_58:notes"/>
          <p:cNvSpPr txBox="1">
            <a:spLocks noGrp="1"/>
          </p:cNvSpPr>
          <p:nvPr>
            <p:ph type="sldNum" idx="12"/>
          </p:nvPr>
        </p:nvSpPr>
        <p:spPr>
          <a:xfrm>
            <a:off x="3970338" y="8829676"/>
            <a:ext cx="3038400" cy="465000"/>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13</a:t>
            </a:fld>
            <a:endParaRPr/>
          </a:p>
        </p:txBody>
      </p:sp>
    </p:spTree>
    <p:extLst>
      <p:ext uri="{BB962C8B-B14F-4D97-AF65-F5344CB8AC3E}">
        <p14:creationId xmlns:p14="http://schemas.microsoft.com/office/powerpoint/2010/main" val="1069138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8: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pPr>
              <a:lnSpc>
                <a:spcPct val="80000"/>
              </a:lnSpc>
              <a:buClr>
                <a:schemeClr val="dk1"/>
              </a:buClr>
              <a:buSzPts val="1260"/>
            </a:pPr>
            <a:r>
              <a:rPr lang="en-US" sz="1300" b="1"/>
              <a:t>Rule 3-6-21 and PENALTY: </a:t>
            </a:r>
            <a:r>
              <a:rPr lang="en-US" sz="1300"/>
              <a:t>Batters shall not use a damaged bat that was previously removed from the game by an umpire. </a:t>
            </a:r>
            <a:r>
              <a:rPr lang="en-US" sz="1300" b="1"/>
              <a:t>PENALTY:</a:t>
            </a:r>
            <a:r>
              <a:rPr lang="en-US" sz="1300"/>
              <a:t> The offender shall be called out and the offender and head coach shall be restricted to the dugout for the remainder of the game. </a:t>
            </a:r>
            <a:endParaRPr/>
          </a:p>
          <a:p>
            <a:pPr>
              <a:lnSpc>
                <a:spcPct val="80000"/>
              </a:lnSpc>
              <a:spcBef>
                <a:spcPts val="378"/>
              </a:spcBef>
            </a:pPr>
            <a:endParaRPr sz="1300" b="1">
              <a:solidFill>
                <a:schemeClr val="dk1"/>
              </a:solidFill>
              <a:latin typeface="Calibri"/>
              <a:ea typeface="Calibri"/>
              <a:cs typeface="Calibri"/>
              <a:sym typeface="Calibri"/>
            </a:endParaRPr>
          </a:p>
          <a:p>
            <a:pPr>
              <a:lnSpc>
                <a:spcPct val="80000"/>
              </a:lnSpc>
            </a:pPr>
            <a:r>
              <a:rPr lang="en-US" sz="2000" b="1">
                <a:solidFill>
                  <a:srgbClr val="000000"/>
                </a:solidFill>
                <a:latin typeface="Calibri"/>
                <a:ea typeface="Calibri"/>
                <a:cs typeface="Calibri"/>
                <a:sym typeface="Calibri"/>
              </a:rPr>
              <a:t>Rationale: </a:t>
            </a:r>
            <a:r>
              <a:rPr lang="en-US" sz="2000">
                <a:latin typeface="Calibri"/>
                <a:ea typeface="Calibri"/>
                <a:cs typeface="Calibri"/>
                <a:sym typeface="Calibri"/>
              </a:rPr>
              <a:t>This new article clarifies that a damaged bat, which had been previously removed by an umpire, cannot be reintroduced to the game. </a:t>
            </a:r>
            <a:r>
              <a:rPr lang="en-US" sz="1300">
                <a:latin typeface="Calibri"/>
                <a:ea typeface="Calibri"/>
                <a:cs typeface="Calibri"/>
                <a:sym typeface="Calibri"/>
              </a:rPr>
              <a:t>It also adds a penalty, which states that the batter is out and both the player and the head coach are restricted to the dugout.</a:t>
            </a:r>
            <a:endParaRPr/>
          </a:p>
          <a:p>
            <a:pPr>
              <a:lnSpc>
                <a:spcPct val="80000"/>
              </a:lnSpc>
            </a:pPr>
            <a:endParaRPr sz="1300" b="1">
              <a:latin typeface="Calibri"/>
              <a:ea typeface="Calibri"/>
              <a:cs typeface="Calibri"/>
              <a:sym typeface="Calibri"/>
            </a:endParaRPr>
          </a:p>
          <a:p>
            <a:pPr>
              <a:lnSpc>
                <a:spcPct val="80000"/>
              </a:lnSpc>
              <a:spcBef>
                <a:spcPts val="378"/>
              </a:spcBef>
              <a:buClr>
                <a:schemeClr val="dk1"/>
              </a:buClr>
              <a:buSzPts val="1260"/>
            </a:pPr>
            <a:r>
              <a:rPr lang="en-US" sz="1300">
                <a:latin typeface="Calibri"/>
                <a:ea typeface="Calibri"/>
                <a:cs typeface="Calibri"/>
                <a:sym typeface="Calibri"/>
              </a:rPr>
              <a:t>For clarification, a damaged bat is defined as a bat that was once legal and subsequently found to have cracks, rattles, dents or burrs; an illegal bat is defined as a bat that has been altered or does not meet the required specifications of a legal bat has been altered or is non-approved (Rule 7-4-2). The first offense for bringing a damaged bat into the batter’s box is the removal of the damaged equipment from the contest without further penalty.  A second offense for bringing a damaged into the batter’s box or is discovered having used a damaged bat a second time will result in the batter being called out, and the head coach and the offender will be restricted to the dugout for the remainder of the contest, and all runners not put out on the play must return to the base occupied at the time of the pitch.</a:t>
            </a:r>
            <a:endParaRPr sz="1300">
              <a:latin typeface="Calibri"/>
              <a:ea typeface="Calibri"/>
              <a:cs typeface="Calibri"/>
              <a:sym typeface="Calibri"/>
            </a:endParaRPr>
          </a:p>
          <a:p>
            <a:pPr>
              <a:lnSpc>
                <a:spcPct val="80000"/>
              </a:lnSpc>
              <a:spcBef>
                <a:spcPts val="252"/>
              </a:spcBef>
            </a:pPr>
            <a:endParaRPr sz="800"/>
          </a:p>
        </p:txBody>
      </p:sp>
      <p:sp>
        <p:nvSpPr>
          <p:cNvPr id="203" name="Google Shape;203;p8: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05c6644b64_0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105c6644b64_0_23:notes"/>
          <p:cNvSpPr txBox="1">
            <a:spLocks noGrp="1"/>
          </p:cNvSpPr>
          <p:nvPr>
            <p:ph type="body" idx="1"/>
          </p:nvPr>
        </p:nvSpPr>
        <p:spPr>
          <a:xfrm>
            <a:off x="701675" y="4416425"/>
            <a:ext cx="5607000" cy="4183200"/>
          </a:xfrm>
          <a:prstGeom prst="rect">
            <a:avLst/>
          </a:prstGeom>
          <a:noFill/>
          <a:ln>
            <a:noFill/>
          </a:ln>
        </p:spPr>
        <p:txBody>
          <a:bodyPr spcFirstLastPara="1" wrap="square" lIns="93166" tIns="46570" rIns="93166" bIns="46570" anchor="t" anchorCtr="0">
            <a:noAutofit/>
          </a:bodyPr>
          <a:lstStyle/>
          <a:p>
            <a:pPr>
              <a:lnSpc>
                <a:spcPct val="90000"/>
              </a:lnSpc>
            </a:pPr>
            <a:r>
              <a:rPr lang="en-US" sz="1700" b="1">
                <a:latin typeface="Calibri"/>
                <a:ea typeface="Calibri"/>
                <a:cs typeface="Calibri"/>
                <a:sym typeface="Calibri"/>
              </a:rPr>
              <a:t>Rule 6-2-2 &amp; NOTE - </a:t>
            </a:r>
            <a:r>
              <a:rPr lang="en-US" sz="1700">
                <a:latin typeface="Calibri"/>
                <a:ea typeface="Calibri"/>
                <a:cs typeface="Calibri"/>
                <a:sym typeface="Calibri"/>
              </a:rPr>
              <a:t>Pitchers are prohibited from wearing anything on the pitching hand, wrist, arm or thighs which the umpire judges to be distracting to the batter. </a:t>
            </a:r>
            <a:endParaRPr/>
          </a:p>
          <a:p>
            <a:pPr>
              <a:lnSpc>
                <a:spcPct val="90000"/>
              </a:lnSpc>
              <a:spcBef>
                <a:spcPts val="500"/>
              </a:spcBef>
            </a:pPr>
            <a:r>
              <a:rPr lang="en-US" sz="1700">
                <a:latin typeface="Calibri"/>
                <a:ea typeface="Calibri"/>
                <a:cs typeface="Calibri"/>
                <a:sym typeface="Calibri"/>
              </a:rPr>
              <a:t>This language has been moved out of the penalty for 6-2-2 and a new note was created to clarify distracting items fall under equipment and are not subject to an illegal pitch penalty.</a:t>
            </a:r>
            <a:endParaRPr/>
          </a:p>
          <a:p>
            <a:pPr>
              <a:lnSpc>
                <a:spcPct val="90000"/>
              </a:lnSpc>
              <a:spcBef>
                <a:spcPts val="500"/>
              </a:spcBef>
            </a:pPr>
            <a:endParaRPr sz="1700">
              <a:latin typeface="Calibri"/>
              <a:ea typeface="Calibri"/>
              <a:cs typeface="Calibri"/>
              <a:sym typeface="Calibri"/>
            </a:endParaRPr>
          </a:p>
          <a:p>
            <a:pPr>
              <a:lnSpc>
                <a:spcPct val="90000"/>
              </a:lnSpc>
              <a:spcBef>
                <a:spcPts val="500"/>
              </a:spcBef>
              <a:buClr>
                <a:schemeClr val="dk1"/>
              </a:buClr>
              <a:buSzPts val="1665"/>
            </a:pPr>
            <a:r>
              <a:rPr lang="en-US" sz="1700" b="1">
                <a:latin typeface="Calibri"/>
                <a:ea typeface="Calibri"/>
                <a:cs typeface="Calibri"/>
                <a:sym typeface="Calibri"/>
              </a:rPr>
              <a:t>Rationale:</a:t>
            </a:r>
            <a:r>
              <a:rPr lang="en-US" sz="1700">
                <a:latin typeface="Calibri"/>
                <a:ea typeface="Calibri"/>
                <a:cs typeface="Calibri"/>
                <a:sym typeface="Calibri"/>
              </a:rPr>
              <a:t> </a:t>
            </a:r>
            <a:r>
              <a:rPr lang="en-US" sz="1700">
                <a:solidFill>
                  <a:schemeClr val="dk1"/>
                </a:solidFill>
                <a:latin typeface="Calibri"/>
                <a:ea typeface="Calibri"/>
                <a:cs typeface="Calibri"/>
                <a:sym typeface="Calibri"/>
              </a:rPr>
              <a:t>The pitcher having an item on the pitching hand, wrist, arm or thigh is a violation of the equipment rule and is already addressed in 3-2-9 with a penalty.  Having it as a part of 6-2-2 invokes a different penalty than prescribed by Rule 3-2-9.  Making it a note in this section still provides the support to keep pitchers legal in this section but removes the discrepancy in penalties. </a:t>
            </a:r>
            <a:endParaRPr sz="1700" b="1">
              <a:solidFill>
                <a:schemeClr val="dk1"/>
              </a:solidFill>
              <a:latin typeface="Calibri"/>
              <a:ea typeface="Calibri"/>
              <a:cs typeface="Calibri"/>
              <a:sym typeface="Calibri"/>
            </a:endParaRPr>
          </a:p>
          <a:p>
            <a:pPr>
              <a:lnSpc>
                <a:spcPct val="90000"/>
              </a:lnSpc>
              <a:spcBef>
                <a:spcPts val="332"/>
              </a:spcBef>
            </a:pPr>
            <a:r>
              <a:rPr lang="en-US" sz="1100" b="1">
                <a:solidFill>
                  <a:schemeClr val="dk1"/>
                </a:solidFill>
                <a:latin typeface="Calibri"/>
                <a:ea typeface="Calibri"/>
                <a:cs typeface="Calibri"/>
                <a:sym typeface="Calibri"/>
              </a:rPr>
              <a:t> </a:t>
            </a:r>
            <a:endParaRPr/>
          </a:p>
          <a:p>
            <a:pPr>
              <a:lnSpc>
                <a:spcPct val="90000"/>
              </a:lnSpc>
              <a:spcBef>
                <a:spcPts val="332"/>
              </a:spcBef>
            </a:pPr>
            <a:endParaRPr sz="1100"/>
          </a:p>
        </p:txBody>
      </p:sp>
      <p:sp>
        <p:nvSpPr>
          <p:cNvPr id="219" name="Google Shape;219;g105c6644b64_0_23:notes"/>
          <p:cNvSpPr txBox="1">
            <a:spLocks noGrp="1"/>
          </p:cNvSpPr>
          <p:nvPr>
            <p:ph type="sldNum" idx="12"/>
          </p:nvPr>
        </p:nvSpPr>
        <p:spPr>
          <a:xfrm>
            <a:off x="3970338" y="8829676"/>
            <a:ext cx="3038400" cy="465000"/>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0: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r>
              <a:rPr lang="en-US" b="1"/>
              <a:t>Rule 7-4-15 (NEW): </a:t>
            </a:r>
            <a:r>
              <a:rPr lang="en-US">
                <a:latin typeface="Calibri"/>
                <a:ea typeface="Calibri"/>
                <a:cs typeface="Calibri"/>
                <a:sym typeface="Calibri"/>
              </a:rPr>
              <a:t>Adds language to identify a batter entering the batter’s box with a damaged bat previously removed from the game is out.</a:t>
            </a:r>
            <a:endParaRPr>
              <a:latin typeface="Calibri"/>
              <a:ea typeface="Calibri"/>
              <a:cs typeface="Calibri"/>
              <a:sym typeface="Calibri"/>
            </a:endParaRPr>
          </a:p>
          <a:p>
            <a:pPr>
              <a:spcBef>
                <a:spcPts val="360"/>
              </a:spcBef>
              <a:buClr>
                <a:schemeClr val="dk1"/>
              </a:buClr>
              <a:buSzPts val="1200"/>
            </a:pPr>
            <a:endParaRPr>
              <a:latin typeface="Calibri"/>
              <a:ea typeface="Calibri"/>
              <a:cs typeface="Calibri"/>
              <a:sym typeface="Calibri"/>
            </a:endParaRPr>
          </a:p>
          <a:p>
            <a:pPr>
              <a:spcBef>
                <a:spcPts val="360"/>
              </a:spcBef>
              <a:buClr>
                <a:schemeClr val="dk1"/>
              </a:buClr>
              <a:buSzPts val="1200"/>
            </a:pPr>
            <a:r>
              <a:rPr lang="en-US" b="1"/>
              <a:t>Rationale: </a:t>
            </a:r>
            <a:r>
              <a:rPr lang="en-US">
                <a:latin typeface="Calibri"/>
                <a:ea typeface="Calibri"/>
                <a:cs typeface="Calibri"/>
                <a:sym typeface="Calibri"/>
              </a:rPr>
              <a:t>The addition of Rule 3-6-21, which defines the penalty for re-introducing a previously removed damaged bat to the game, necessitated adding new Rule 7-4-15 defining situations when the batter is out.</a:t>
            </a:r>
            <a:endParaRPr b="1">
              <a:latin typeface="Calibri"/>
              <a:ea typeface="Calibri"/>
              <a:cs typeface="Calibri"/>
              <a:sym typeface="Calibri"/>
            </a:endParaRPr>
          </a:p>
          <a:p>
            <a:pPr>
              <a:spcBef>
                <a:spcPts val="360"/>
              </a:spcBef>
              <a:buClr>
                <a:schemeClr val="dk1"/>
              </a:buClr>
              <a:buSzPts val="1200"/>
            </a:pPr>
            <a:endParaRPr b="1"/>
          </a:p>
          <a:p>
            <a:pPr>
              <a:spcBef>
                <a:spcPts val="360"/>
              </a:spcBef>
            </a:pPr>
            <a:endParaRPr/>
          </a:p>
        </p:txBody>
      </p:sp>
      <p:sp>
        <p:nvSpPr>
          <p:cNvPr id="235" name="Google Shape;235;p10: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1: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pPr>
              <a:lnSpc>
                <a:spcPct val="90000"/>
              </a:lnSpc>
              <a:buClr>
                <a:schemeClr val="dk1"/>
              </a:buClr>
              <a:buSzPts val="1530"/>
            </a:pPr>
            <a:r>
              <a:rPr lang="en-US" sz="1500" b="1"/>
              <a:t>Rule 8-2-6: </a:t>
            </a:r>
            <a:r>
              <a:rPr lang="en-US" sz="1500">
                <a:latin typeface="Calibri"/>
                <a:ea typeface="Calibri"/>
                <a:cs typeface="Calibri"/>
                <a:sym typeface="Calibri"/>
              </a:rPr>
              <a:t>A runner is considered outside the running lane if either foot last contacted the ground completely outside the lane. </a:t>
            </a:r>
            <a:endParaRPr sz="1500">
              <a:latin typeface="Calibri"/>
              <a:ea typeface="Calibri"/>
              <a:cs typeface="Calibri"/>
              <a:sym typeface="Calibri"/>
            </a:endParaRPr>
          </a:p>
          <a:p>
            <a:pPr>
              <a:lnSpc>
                <a:spcPct val="90000"/>
              </a:lnSpc>
              <a:spcBef>
                <a:spcPts val="459"/>
              </a:spcBef>
              <a:buClr>
                <a:schemeClr val="dk1"/>
              </a:buClr>
              <a:buSzPts val="1530"/>
            </a:pPr>
            <a:endParaRPr sz="1500" b="1"/>
          </a:p>
          <a:p>
            <a:pPr>
              <a:lnSpc>
                <a:spcPct val="90000"/>
              </a:lnSpc>
              <a:spcBef>
                <a:spcPts val="459"/>
              </a:spcBef>
              <a:buClr>
                <a:schemeClr val="dk1"/>
              </a:buClr>
              <a:buSzPts val="1530"/>
            </a:pPr>
            <a:r>
              <a:rPr lang="en-US" sz="1500" b="1"/>
              <a:t>Rationale: </a:t>
            </a:r>
            <a:r>
              <a:rPr lang="en-US" sz="1500">
                <a:latin typeface="Calibri"/>
                <a:ea typeface="Calibri"/>
                <a:cs typeface="Calibri"/>
                <a:sym typeface="Calibri"/>
              </a:rPr>
              <a:t>The change clarifies a batter-runner’s location in relationship to the running lane when either foot is in the air. The batter-runner is considered to be outside of the running lane if either foot last contacted the ground completely outside the running lane.  </a:t>
            </a:r>
            <a:endParaRPr sz="1500">
              <a:latin typeface="Calibri"/>
              <a:ea typeface="Calibri"/>
              <a:cs typeface="Calibri"/>
              <a:sym typeface="Calibri"/>
            </a:endParaRPr>
          </a:p>
          <a:p>
            <a:pPr>
              <a:lnSpc>
                <a:spcPct val="90000"/>
              </a:lnSpc>
              <a:spcBef>
                <a:spcPts val="459"/>
              </a:spcBef>
              <a:buClr>
                <a:schemeClr val="dk1"/>
              </a:buClr>
              <a:buSzPts val="1530"/>
            </a:pPr>
            <a:endParaRPr sz="1500"/>
          </a:p>
          <a:p>
            <a:pPr>
              <a:lnSpc>
                <a:spcPct val="90000"/>
              </a:lnSpc>
              <a:spcBef>
                <a:spcPts val="459"/>
              </a:spcBef>
              <a:buClr>
                <a:schemeClr val="dk1"/>
              </a:buClr>
              <a:buSzPts val="1530"/>
            </a:pPr>
            <a:r>
              <a:rPr lang="en-US" sz="1500"/>
              <a:t>There has been some confusion about how this rule should be officiated. Some </a:t>
            </a:r>
            <a:r>
              <a:rPr lang="en-US" sz="1500">
                <a:solidFill>
                  <a:schemeClr val="dk1"/>
                </a:solidFill>
                <a:latin typeface="Calibri"/>
                <a:ea typeface="Calibri"/>
                <a:cs typeface="Calibri"/>
                <a:sym typeface="Calibri"/>
              </a:rPr>
              <a:t>umpires base their ruling on whether the runner’s foot is on the ground or in the air at the time of the interference.  For example, the runner is not guilty of interference if they lift their foot right before being hit with the ball but are guilty of interference if the ball hits them while their foot is in contact with the ground. The intent of this rule is to ensure the batter-runner runs in the running lane.  This new wording more adequately describes the intent of the rule and will provide more consistent enforcement.</a:t>
            </a:r>
            <a:endParaRPr/>
          </a:p>
          <a:p>
            <a:pPr>
              <a:lnSpc>
                <a:spcPct val="90000"/>
              </a:lnSpc>
              <a:spcBef>
                <a:spcPts val="459"/>
              </a:spcBef>
              <a:buClr>
                <a:schemeClr val="dk1"/>
              </a:buClr>
              <a:buSzPts val="1530"/>
            </a:pPr>
            <a:endParaRPr sz="1500" b="1"/>
          </a:p>
          <a:p>
            <a:pPr>
              <a:lnSpc>
                <a:spcPct val="90000"/>
              </a:lnSpc>
              <a:spcBef>
                <a:spcPts val="306"/>
              </a:spcBef>
            </a:pPr>
            <a:endParaRPr sz="1000"/>
          </a:p>
        </p:txBody>
      </p:sp>
      <p:sp>
        <p:nvSpPr>
          <p:cNvPr id="251" name="Google Shape;251;p11: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17</a:t>
            </a:fld>
            <a:endParaRPr/>
          </a:p>
        </p:txBody>
      </p:sp>
    </p:spTree>
    <p:extLst>
      <p:ext uri="{BB962C8B-B14F-4D97-AF65-F5344CB8AC3E}">
        <p14:creationId xmlns:p14="http://schemas.microsoft.com/office/powerpoint/2010/main" val="1753529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05c6644b64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05c6644b64_0_51:notes"/>
          <p:cNvSpPr txBox="1">
            <a:spLocks noGrp="1"/>
          </p:cNvSpPr>
          <p:nvPr>
            <p:ph type="body" idx="1"/>
          </p:nvPr>
        </p:nvSpPr>
        <p:spPr>
          <a:xfrm>
            <a:off x="701675" y="4416425"/>
            <a:ext cx="5607000" cy="4183200"/>
          </a:xfrm>
          <a:prstGeom prst="rect">
            <a:avLst/>
          </a:prstGeom>
          <a:noFill/>
          <a:ln>
            <a:noFill/>
          </a:ln>
        </p:spPr>
        <p:txBody>
          <a:bodyPr spcFirstLastPara="1" wrap="square" lIns="93166" tIns="46570" rIns="93166" bIns="46570" anchor="t" anchorCtr="0">
            <a:noAutofit/>
          </a:bodyPr>
          <a:lstStyle/>
          <a:p>
            <a:pPr>
              <a:lnSpc>
                <a:spcPct val="90000"/>
              </a:lnSpc>
              <a:buClr>
                <a:schemeClr val="dk1"/>
              </a:buClr>
              <a:buSzPts val="1530"/>
            </a:pPr>
            <a:r>
              <a:rPr lang="en-US" sz="1500" b="1"/>
              <a:t>Rule 8-2-6: </a:t>
            </a:r>
            <a:r>
              <a:rPr lang="en-US" sz="1500">
                <a:latin typeface="Calibri"/>
                <a:ea typeface="Calibri"/>
                <a:cs typeface="Calibri"/>
                <a:sym typeface="Calibri"/>
              </a:rPr>
              <a:t>A runner is considered outside the running lane if either foot last contacted the ground completely outside the lane. </a:t>
            </a:r>
            <a:endParaRPr sz="1500">
              <a:latin typeface="Calibri"/>
              <a:ea typeface="Calibri"/>
              <a:cs typeface="Calibri"/>
              <a:sym typeface="Calibri"/>
            </a:endParaRPr>
          </a:p>
          <a:p>
            <a:pPr>
              <a:lnSpc>
                <a:spcPct val="90000"/>
              </a:lnSpc>
              <a:spcBef>
                <a:spcPts val="459"/>
              </a:spcBef>
              <a:buClr>
                <a:schemeClr val="dk1"/>
              </a:buClr>
              <a:buSzPts val="1530"/>
            </a:pPr>
            <a:endParaRPr sz="1500" b="1"/>
          </a:p>
          <a:p>
            <a:pPr>
              <a:lnSpc>
                <a:spcPct val="90000"/>
              </a:lnSpc>
              <a:spcBef>
                <a:spcPts val="459"/>
              </a:spcBef>
              <a:buClr>
                <a:schemeClr val="dk1"/>
              </a:buClr>
              <a:buSzPts val="1530"/>
            </a:pPr>
            <a:r>
              <a:rPr lang="en-US" sz="1500" b="1"/>
              <a:t>Rationale: </a:t>
            </a:r>
            <a:r>
              <a:rPr lang="en-US" sz="1500">
                <a:latin typeface="Calibri"/>
                <a:ea typeface="Calibri"/>
                <a:cs typeface="Calibri"/>
                <a:sym typeface="Calibri"/>
              </a:rPr>
              <a:t>The change clarifies a batter-runner’s location in relationship to the running lane when either foot is in the air. The batter-runner is considered to be outside of the running lane if either foot last contacted the ground completely outside the running lane.  </a:t>
            </a:r>
            <a:endParaRPr sz="1500">
              <a:latin typeface="Calibri"/>
              <a:ea typeface="Calibri"/>
              <a:cs typeface="Calibri"/>
              <a:sym typeface="Calibri"/>
            </a:endParaRPr>
          </a:p>
          <a:p>
            <a:pPr>
              <a:lnSpc>
                <a:spcPct val="90000"/>
              </a:lnSpc>
              <a:spcBef>
                <a:spcPts val="459"/>
              </a:spcBef>
              <a:buClr>
                <a:schemeClr val="dk1"/>
              </a:buClr>
              <a:buSzPts val="1530"/>
            </a:pPr>
            <a:endParaRPr sz="1500"/>
          </a:p>
          <a:p>
            <a:pPr>
              <a:lnSpc>
                <a:spcPct val="90000"/>
              </a:lnSpc>
              <a:spcBef>
                <a:spcPts val="459"/>
              </a:spcBef>
              <a:buClr>
                <a:schemeClr val="dk1"/>
              </a:buClr>
              <a:buSzPts val="1530"/>
            </a:pPr>
            <a:r>
              <a:rPr lang="en-US" sz="1500"/>
              <a:t>There has been some confusion about how this rule should be officiated. Some </a:t>
            </a:r>
            <a:r>
              <a:rPr lang="en-US" sz="1500">
                <a:solidFill>
                  <a:schemeClr val="dk1"/>
                </a:solidFill>
                <a:latin typeface="Calibri"/>
                <a:ea typeface="Calibri"/>
                <a:cs typeface="Calibri"/>
                <a:sym typeface="Calibri"/>
              </a:rPr>
              <a:t>umpires base their ruling on whether the runner’s foot is on the ground or in the air at the time of the interference.  For example, the runner is not guilty of interference if they lift their foot right before being hit with the ball but are guilty of interference if the ball hits them while their foot is in contact with the ground. The intent of this rule is to ensure the batter-runner runs in the running lane.  This new wording more adequately describes the intent of the rule and will provide more consistent enforcement.</a:t>
            </a:r>
            <a:endParaRPr/>
          </a:p>
          <a:p>
            <a:pPr>
              <a:lnSpc>
                <a:spcPct val="90000"/>
              </a:lnSpc>
              <a:spcBef>
                <a:spcPts val="459"/>
              </a:spcBef>
              <a:buClr>
                <a:schemeClr val="dk1"/>
              </a:buClr>
              <a:buSzPts val="1530"/>
            </a:pPr>
            <a:endParaRPr sz="1500" b="1"/>
          </a:p>
          <a:p>
            <a:pPr>
              <a:lnSpc>
                <a:spcPct val="90000"/>
              </a:lnSpc>
              <a:spcBef>
                <a:spcPts val="306"/>
              </a:spcBef>
            </a:pPr>
            <a:endParaRPr sz="1000"/>
          </a:p>
        </p:txBody>
      </p:sp>
      <p:sp>
        <p:nvSpPr>
          <p:cNvPr id="259" name="Google Shape;259;g105c6644b64_0_51:notes"/>
          <p:cNvSpPr txBox="1">
            <a:spLocks noGrp="1"/>
          </p:cNvSpPr>
          <p:nvPr>
            <p:ph type="sldNum" idx="12"/>
          </p:nvPr>
        </p:nvSpPr>
        <p:spPr>
          <a:xfrm>
            <a:off x="3970338" y="8829676"/>
            <a:ext cx="3038400" cy="465000"/>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18</a:t>
            </a:fld>
            <a:endParaRPr/>
          </a:p>
        </p:txBody>
      </p:sp>
    </p:spTree>
    <p:extLst>
      <p:ext uri="{BB962C8B-B14F-4D97-AF65-F5344CB8AC3E}">
        <p14:creationId xmlns:p14="http://schemas.microsoft.com/office/powerpoint/2010/main" val="194846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4" name="Google Shape;334;p19: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endParaRPr/>
          </a:p>
        </p:txBody>
      </p:sp>
      <p:sp>
        <p:nvSpPr>
          <p:cNvPr id="335" name="Google Shape;335;p19: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solidFill>
                  <a:schemeClr val="dk1"/>
                </a:solidFill>
                <a:latin typeface="Arial"/>
                <a:ea typeface="Arial"/>
                <a:cs typeface="Arial"/>
                <a:sym typeface="Arial"/>
              </a:rPr>
              <a:pPr/>
              <a:t>19</a:t>
            </a:fld>
            <a:endParaRPr>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5c6644b6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05c6644b64_0_0:notes"/>
          <p:cNvSpPr txBox="1">
            <a:spLocks noGrp="1"/>
          </p:cNvSpPr>
          <p:nvPr>
            <p:ph type="body" idx="1"/>
          </p:nvPr>
        </p:nvSpPr>
        <p:spPr>
          <a:xfrm>
            <a:off x="701675" y="4416425"/>
            <a:ext cx="5607000" cy="4183200"/>
          </a:xfrm>
          <a:prstGeom prst="rect">
            <a:avLst/>
          </a:prstGeom>
          <a:noFill/>
          <a:ln>
            <a:noFill/>
          </a:ln>
        </p:spPr>
        <p:txBody>
          <a:bodyPr spcFirstLastPara="1" wrap="square" lIns="93166" tIns="46570" rIns="93166" bIns="46570" anchor="t" anchorCtr="0">
            <a:noAutofit/>
          </a:bodyPr>
          <a:lstStyle/>
          <a:p>
            <a:pPr>
              <a:buClr>
                <a:schemeClr val="dk1"/>
              </a:buClr>
              <a:buSzPts val="1200"/>
            </a:pPr>
            <a:r>
              <a:rPr lang="en-US" b="1"/>
              <a:t>Rule 1-2-1: </a:t>
            </a:r>
            <a:r>
              <a:rPr lang="en-US" b="0"/>
              <a:t>B</a:t>
            </a:r>
            <a:r>
              <a:rPr lang="en-US"/>
              <a:t>ases may be designed to disengage from their anchor system.</a:t>
            </a:r>
            <a:endParaRPr/>
          </a:p>
          <a:p>
            <a:pPr>
              <a:spcBef>
                <a:spcPts val="360"/>
              </a:spcBef>
            </a:pPr>
            <a:endParaRPr b="1">
              <a:solidFill>
                <a:schemeClr val="dk1"/>
              </a:solidFill>
              <a:latin typeface="Calibri"/>
              <a:ea typeface="Calibri"/>
              <a:cs typeface="Calibri"/>
              <a:sym typeface="Calibri"/>
            </a:endParaRPr>
          </a:p>
          <a:p>
            <a:pPr>
              <a:spcBef>
                <a:spcPts val="360"/>
              </a:spcBef>
            </a:pPr>
            <a:r>
              <a:rPr lang="en-US" b="1">
                <a:solidFill>
                  <a:schemeClr val="dk1"/>
                </a:solidFill>
                <a:latin typeface="Calibri"/>
                <a:ea typeface="Calibri"/>
                <a:cs typeface="Calibri"/>
                <a:sym typeface="Calibri"/>
              </a:rPr>
              <a:t>Rationale:</a:t>
            </a:r>
            <a:r>
              <a:rPr lang="en-US">
                <a:solidFill>
                  <a:schemeClr val="dk1"/>
                </a:solidFill>
                <a:latin typeface="Calibri"/>
                <a:ea typeface="Calibri"/>
                <a:cs typeface="Calibri"/>
                <a:sym typeface="Calibri"/>
              </a:rPr>
              <a:t> L</a:t>
            </a:r>
            <a:r>
              <a:rPr lang="en-US">
                <a:latin typeface="Calibri"/>
                <a:ea typeface="Calibri"/>
                <a:cs typeface="Calibri"/>
                <a:sym typeface="Calibri"/>
              </a:rPr>
              <a:t>anguage was added to clarify that break away bases are permitted. </a:t>
            </a:r>
            <a:r>
              <a:rPr lang="en-US">
                <a:solidFill>
                  <a:schemeClr val="dk1"/>
                </a:solidFill>
                <a:latin typeface="Calibri"/>
                <a:ea typeface="Calibri"/>
                <a:cs typeface="Calibri"/>
                <a:sym typeface="Calibri"/>
              </a:rPr>
              <a:t>Rule 8-8-14 EFFECT states a runner reaching a base safely will not be out for being off the base if it becomes dislodged.  The NFHS interpretation has been that breakaway bases are permitted.  The suggested change formalizes this interpretation and places it with other regulations covering the field and its equipment.</a:t>
            </a:r>
            <a:r>
              <a:rPr lang="en-US"/>
              <a:t> </a:t>
            </a:r>
            <a:endParaRPr/>
          </a:p>
          <a:p>
            <a:pPr>
              <a:spcBef>
                <a:spcPts val="360"/>
              </a:spcBef>
            </a:pPr>
            <a:endParaRPr/>
          </a:p>
          <a:p>
            <a:pPr>
              <a:spcBef>
                <a:spcPts val="540"/>
              </a:spcBef>
            </a:pPr>
            <a:endParaRPr sz="1800">
              <a:latin typeface="Calibri"/>
              <a:ea typeface="Calibri"/>
              <a:cs typeface="Calibri"/>
              <a:sym typeface="Calibri"/>
            </a:endParaRPr>
          </a:p>
          <a:p>
            <a:pPr>
              <a:spcBef>
                <a:spcPts val="540"/>
              </a:spcBef>
            </a:pPr>
            <a:r>
              <a:rPr lang="en-US" sz="1800">
                <a:latin typeface="Calibri"/>
                <a:ea typeface="Calibri"/>
                <a:cs typeface="Calibri"/>
                <a:sym typeface="Calibri"/>
              </a:rPr>
              <a:t> </a:t>
            </a:r>
            <a:endParaRPr/>
          </a:p>
          <a:p>
            <a:pPr>
              <a:spcBef>
                <a:spcPts val="360"/>
              </a:spcBef>
            </a:pPr>
            <a:endParaRPr/>
          </a:p>
        </p:txBody>
      </p:sp>
      <p:sp>
        <p:nvSpPr>
          <p:cNvPr id="146" name="Google Shape;146;g105c6644b64_0_0:notes"/>
          <p:cNvSpPr txBox="1">
            <a:spLocks noGrp="1"/>
          </p:cNvSpPr>
          <p:nvPr>
            <p:ph type="sldNum" idx="12"/>
          </p:nvPr>
        </p:nvSpPr>
        <p:spPr>
          <a:xfrm>
            <a:off x="3970338" y="8829676"/>
            <a:ext cx="3038400" cy="465000"/>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2</a:t>
            </a:fld>
            <a:endParaRPr/>
          </a:p>
        </p:txBody>
      </p:sp>
    </p:spTree>
    <p:extLst>
      <p:ext uri="{BB962C8B-B14F-4D97-AF65-F5344CB8AC3E}">
        <p14:creationId xmlns:p14="http://schemas.microsoft.com/office/powerpoint/2010/main" val="3314244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pPr algn="just"/>
            <a:r>
              <a:rPr lang="en-US" sz="1800" b="1">
                <a:latin typeface="Calibri"/>
                <a:ea typeface="Calibri"/>
                <a:cs typeface="Calibri"/>
                <a:sym typeface="Calibri"/>
              </a:rPr>
              <a:t>HUDDLES BETWEEN INNINGS</a:t>
            </a:r>
            <a:endParaRPr sz="1800">
              <a:latin typeface="Calibri"/>
              <a:ea typeface="Calibri"/>
              <a:cs typeface="Calibri"/>
              <a:sym typeface="Calibri"/>
            </a:endParaRPr>
          </a:p>
          <a:p>
            <a:pPr>
              <a:spcBef>
                <a:spcPts val="540"/>
              </a:spcBef>
            </a:pPr>
            <a:r>
              <a:rPr lang="en-US" sz="1800">
                <a:latin typeface="Calibri"/>
                <a:ea typeface="Calibri"/>
                <a:cs typeface="Calibri"/>
                <a:sym typeface="Calibri"/>
              </a:rPr>
              <a:t>If a team chooses to huddle on the field after a third out while the other team is warming up, care should be taken to ensure they do so in a safe location. In between innings as the defensive team takes the field and begins to throw the ball, the offensive team should only huddle in an area that does not impede the warm-up of the defensive team nor places them in areas where overthrows are likely.  Huddling should be limited to the amount of time needed for the defensive players to make their warm-up throws, during the one minute permitted by rule. Huddling in appropriate areas will assist with minimizing risk to participants. </a:t>
            </a:r>
            <a:endParaRPr/>
          </a:p>
        </p:txBody>
      </p:sp>
      <p:sp>
        <p:nvSpPr>
          <p:cNvPr id="341" name="Google Shape;341;p20: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20</a:t>
            </a:fld>
            <a:endParaRPr/>
          </a:p>
        </p:txBody>
      </p:sp>
    </p:spTree>
    <p:extLst>
      <p:ext uri="{BB962C8B-B14F-4D97-AF65-F5344CB8AC3E}">
        <p14:creationId xmlns:p14="http://schemas.microsoft.com/office/powerpoint/2010/main" val="2519011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pPr algn="just"/>
            <a:r>
              <a:rPr lang="en-US" sz="1800" b="1">
                <a:latin typeface="Calibri"/>
                <a:ea typeface="Calibri"/>
                <a:cs typeface="Calibri"/>
                <a:sym typeface="Calibri"/>
              </a:rPr>
              <a:t>HUDDLES BETWEEN INNINGS</a:t>
            </a:r>
            <a:endParaRPr sz="1800">
              <a:latin typeface="Calibri"/>
              <a:ea typeface="Calibri"/>
              <a:cs typeface="Calibri"/>
              <a:sym typeface="Calibri"/>
            </a:endParaRPr>
          </a:p>
          <a:p>
            <a:pPr>
              <a:spcBef>
                <a:spcPts val="540"/>
              </a:spcBef>
            </a:pPr>
            <a:r>
              <a:rPr lang="en-US" sz="1800">
                <a:latin typeface="Calibri"/>
                <a:ea typeface="Calibri"/>
                <a:cs typeface="Calibri"/>
                <a:sym typeface="Calibri"/>
              </a:rPr>
              <a:t>If a team chooses to huddle on the field after a third out while the other team is warming up, care should be taken to ensure they do so in a safe location. In between innings as the defensive team takes the field and begins to throw the ball, the offensive team should only huddle in an area that does not impede the warm-up of the defensive team nor places them in areas where overthrows are likely.  Huddling should be limited to the amount of time needed for the defensive players to make their warm-up throws, during the one minute permitted by rule. Huddling in appropriate areas will assist with minimizing risk to participants. </a:t>
            </a:r>
            <a:endParaRPr/>
          </a:p>
        </p:txBody>
      </p:sp>
      <p:sp>
        <p:nvSpPr>
          <p:cNvPr id="341" name="Google Shape;341;p20: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21</a:t>
            </a:fld>
            <a:endParaRPr/>
          </a:p>
        </p:txBody>
      </p:sp>
    </p:spTree>
    <p:extLst>
      <p:ext uri="{BB962C8B-B14F-4D97-AF65-F5344CB8AC3E}">
        <p14:creationId xmlns:p14="http://schemas.microsoft.com/office/powerpoint/2010/main" val="3978631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pPr algn="just"/>
            <a:r>
              <a:rPr lang="en-US" sz="1800" b="1">
                <a:latin typeface="Calibri"/>
                <a:ea typeface="Calibri"/>
                <a:cs typeface="Calibri"/>
                <a:sym typeface="Calibri"/>
              </a:rPr>
              <a:t>HUDDLES BETWEEN INNINGS</a:t>
            </a:r>
            <a:endParaRPr sz="1800">
              <a:latin typeface="Calibri"/>
              <a:ea typeface="Calibri"/>
              <a:cs typeface="Calibri"/>
              <a:sym typeface="Calibri"/>
            </a:endParaRPr>
          </a:p>
          <a:p>
            <a:pPr>
              <a:spcBef>
                <a:spcPts val="540"/>
              </a:spcBef>
            </a:pPr>
            <a:r>
              <a:rPr lang="en-US" sz="1800">
                <a:latin typeface="Calibri"/>
                <a:ea typeface="Calibri"/>
                <a:cs typeface="Calibri"/>
                <a:sym typeface="Calibri"/>
              </a:rPr>
              <a:t>If a team chooses to huddle on the field after a third out while the other team is warming up, care should be taken to ensure they do so in a safe location. In between innings as the defensive team takes the field and begins to throw the ball, the offensive team should only huddle in an area that does not impede the warm-up of the defensive team nor places them in areas where overthrows are likely.  Huddling should be limited to the amount of time needed for the defensive players to make their warm-up throws, during the one minute permitted by rule. Huddling in appropriate areas will assist with minimizing risk to participants. </a:t>
            </a:r>
            <a:endParaRPr/>
          </a:p>
        </p:txBody>
      </p:sp>
      <p:sp>
        <p:nvSpPr>
          <p:cNvPr id="341" name="Google Shape;341;p20: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22</a:t>
            </a:fld>
            <a:endParaRPr/>
          </a:p>
        </p:txBody>
      </p:sp>
    </p:spTree>
    <p:extLst>
      <p:ext uri="{BB962C8B-B14F-4D97-AF65-F5344CB8AC3E}">
        <p14:creationId xmlns:p14="http://schemas.microsoft.com/office/powerpoint/2010/main" val="120586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1: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pPr algn="just">
              <a:lnSpc>
                <a:spcPct val="80000"/>
              </a:lnSpc>
            </a:pPr>
            <a:r>
              <a:rPr lang="en-US" sz="1400" b="1">
                <a:latin typeface="Calibri"/>
                <a:ea typeface="Calibri"/>
                <a:cs typeface="Calibri"/>
                <a:sym typeface="Calibri"/>
              </a:rPr>
              <a:t>GUIDANCE FOR PITCHER UTILIZATION</a:t>
            </a:r>
            <a:endParaRPr sz="1400">
              <a:latin typeface="Calibri"/>
              <a:ea typeface="Calibri"/>
              <a:cs typeface="Calibri"/>
              <a:sym typeface="Calibri"/>
            </a:endParaRPr>
          </a:p>
          <a:p>
            <a:pPr>
              <a:lnSpc>
                <a:spcPct val="80000"/>
              </a:lnSpc>
            </a:pPr>
            <a:r>
              <a:rPr lang="en-US" sz="1400">
                <a:latin typeface="Calibri"/>
                <a:ea typeface="Calibri"/>
                <a:cs typeface="Calibri"/>
                <a:sym typeface="Calibri"/>
              </a:rPr>
              <a:t>The past several years have seen an increasing concern regarding overuse injuries of the shoulder and elbow among softball pitchers at the high school level.  The NFHS Sports Medicine Advisory Committee (SMAC) and the NFHS Softball Rules Committee continue to monitor injury rates of high school softball players through the National High School Sports-Related Injury Surveillance Study [High School Reporting Online (RIO)], which is an annual collection of injuries experienced while participating in high school sports.  The injury data are presented to the NFHS Softball Rules Committee each year and reviewed when applicable to rule proposals.</a:t>
            </a:r>
            <a:endParaRPr sz="1400">
              <a:latin typeface="Calibri"/>
              <a:ea typeface="Calibri"/>
              <a:cs typeface="Calibri"/>
              <a:sym typeface="Calibri"/>
            </a:endParaRPr>
          </a:p>
          <a:p>
            <a:pPr>
              <a:lnSpc>
                <a:spcPct val="80000"/>
              </a:lnSpc>
            </a:pPr>
            <a:r>
              <a:rPr lang="en-US" sz="1400">
                <a:latin typeface="Calibri"/>
                <a:ea typeface="Calibri"/>
                <a:cs typeface="Calibri"/>
                <a:sym typeface="Calibri"/>
              </a:rPr>
              <a:t> </a:t>
            </a:r>
            <a:endParaRPr sz="1400">
              <a:latin typeface="Calibri"/>
              <a:ea typeface="Calibri"/>
              <a:cs typeface="Calibri"/>
              <a:sym typeface="Calibri"/>
            </a:endParaRPr>
          </a:p>
          <a:p>
            <a:pPr>
              <a:lnSpc>
                <a:spcPct val="80000"/>
              </a:lnSpc>
            </a:pPr>
            <a:r>
              <a:rPr lang="en-US" sz="1400">
                <a:latin typeface="Calibri"/>
                <a:ea typeface="Calibri"/>
                <a:cs typeface="Calibri"/>
                <a:sym typeface="Calibri"/>
              </a:rPr>
              <a:t>At this point in time, the available injury data do not warrant the implementation of pitch or inning limitations for high school softball.  Proper technical, mental, nutritional and physical training before, during and after pitching with appropriate rest and recovery time are important components in the development of a softball pitcher, from youth through high school. The development of multiple pitchers on a team will help share the pitching load as well. </a:t>
            </a:r>
            <a:endParaRPr sz="1400">
              <a:latin typeface="Calibri"/>
              <a:ea typeface="Calibri"/>
              <a:cs typeface="Calibri"/>
              <a:sym typeface="Calibri"/>
            </a:endParaRPr>
          </a:p>
          <a:p>
            <a:pPr>
              <a:lnSpc>
                <a:spcPct val="80000"/>
              </a:lnSpc>
            </a:pPr>
            <a:r>
              <a:rPr lang="en-US" sz="1400">
                <a:latin typeface="Calibri"/>
                <a:ea typeface="Calibri"/>
                <a:cs typeface="Calibri"/>
                <a:sym typeface="Calibri"/>
              </a:rPr>
              <a:t> </a:t>
            </a:r>
            <a:endParaRPr sz="1400">
              <a:latin typeface="Calibri"/>
              <a:ea typeface="Calibri"/>
              <a:cs typeface="Calibri"/>
              <a:sym typeface="Calibri"/>
            </a:endParaRPr>
          </a:p>
          <a:p>
            <a:pPr>
              <a:lnSpc>
                <a:spcPct val="80000"/>
              </a:lnSpc>
            </a:pPr>
            <a:r>
              <a:rPr lang="en-US" sz="1400">
                <a:latin typeface="Calibri"/>
                <a:ea typeface="Calibri"/>
                <a:cs typeface="Calibri"/>
                <a:sym typeface="Calibri"/>
              </a:rPr>
              <a:t>The NFHS Softball Rules Committee and the NFHS SMAC will continue to monitor RIO and other available research regarding shoulder and elbow injury risk for high school softball pitchers.</a:t>
            </a:r>
            <a:endParaRPr sz="1400">
              <a:latin typeface="Calibri"/>
              <a:ea typeface="Calibri"/>
              <a:cs typeface="Calibri"/>
              <a:sym typeface="Calibri"/>
            </a:endParaRPr>
          </a:p>
          <a:p>
            <a:pPr>
              <a:lnSpc>
                <a:spcPct val="80000"/>
              </a:lnSpc>
              <a:spcBef>
                <a:spcPts val="279"/>
              </a:spcBef>
            </a:pPr>
            <a:endParaRPr sz="900"/>
          </a:p>
        </p:txBody>
      </p:sp>
      <p:sp>
        <p:nvSpPr>
          <p:cNvPr id="351" name="Google Shape;351;p21: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2: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pPr algn="just"/>
            <a:r>
              <a:rPr lang="en-US" sz="1800" b="1">
                <a:latin typeface="Calibri"/>
                <a:ea typeface="Calibri"/>
                <a:cs typeface="Calibri"/>
                <a:sym typeface="Calibri"/>
              </a:rPr>
              <a:t>ASSISTING A RUNNER</a:t>
            </a:r>
            <a:endParaRPr sz="1800">
              <a:latin typeface="Calibri"/>
              <a:ea typeface="Calibri"/>
              <a:cs typeface="Calibri"/>
              <a:sym typeface="Calibri"/>
            </a:endParaRPr>
          </a:p>
          <a:p>
            <a:pPr algn="just"/>
            <a:r>
              <a:rPr lang="en-US" sz="1800">
                <a:latin typeface="Calibri"/>
                <a:ea typeface="Calibri"/>
                <a:cs typeface="Calibri"/>
                <a:sym typeface="Calibri"/>
              </a:rPr>
              <a:t>To score a run, the runner must legally advance to and touch first, second, third and then home plate. Coaches or any other team personnel are not permitted to assist a runner in any manner during playing action. When a home run occurs, although the ball is out of play (enters dead-ball territory), runners have live-ball running responsibilities and are still required to legally run the bases.  If someone other than another runner physically assists a runner, the assisted runner is ruled out.  Similarly, if the runner passes another runner they would be ruled out.  Lastly, if the runner misses a base and it is properly appealed, the runner would also be ruled out.</a:t>
            </a:r>
            <a:endParaRPr/>
          </a:p>
          <a:p>
            <a:pPr>
              <a:spcBef>
                <a:spcPts val="360"/>
              </a:spcBef>
            </a:pPr>
            <a:endParaRPr/>
          </a:p>
        </p:txBody>
      </p:sp>
      <p:sp>
        <p:nvSpPr>
          <p:cNvPr id="359" name="Google Shape;359;p22: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3: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pPr algn="just">
              <a:lnSpc>
                <a:spcPct val="90000"/>
              </a:lnSpc>
            </a:pPr>
            <a:r>
              <a:rPr lang="en-US" sz="1800" b="1">
                <a:latin typeface="Calibri"/>
                <a:ea typeface="Calibri"/>
                <a:cs typeface="Calibri"/>
                <a:sym typeface="Calibri"/>
              </a:rPr>
              <a:t>PITCHER SIMULATING TAKING A SIGN  </a:t>
            </a:r>
            <a:endParaRPr sz="1800">
              <a:latin typeface="Calibri"/>
              <a:ea typeface="Calibri"/>
              <a:cs typeface="Calibri"/>
              <a:sym typeface="Calibri"/>
            </a:endParaRPr>
          </a:p>
          <a:p>
            <a:pPr>
              <a:lnSpc>
                <a:spcPct val="90000"/>
              </a:lnSpc>
              <a:spcBef>
                <a:spcPts val="540"/>
              </a:spcBef>
            </a:pPr>
            <a:r>
              <a:rPr lang="en-US" sz="1800">
                <a:latin typeface="Calibri"/>
                <a:ea typeface="Calibri"/>
                <a:cs typeface="Calibri"/>
                <a:sym typeface="Calibri"/>
              </a:rPr>
              <a:t>While the pivot foot is in contact with the pitcher’s plate and prior to bringing the hands together the pitcher must take or simulate taking a signal from the catcher.  A signal may be taken from a coach either by hand signal, verbal call, or by looking up on a wristband with a playbook/playcard. This signal can be taken while in contact with the pitcher’s plate or while standing behind the pitcher’s plate prior to taking a position in contact with the pitcher’s plate.  None of these actions are illegal by rule; the only requirement is that no matter where or from whom the actual signal is obtained, the pitcher must take a position with the pivot foot in contact with the pitcher’s plate with the hands separated and simulate taking a signal from the catcher prior to bring their hands together, an illegal pitch should be called.</a:t>
            </a:r>
            <a:endParaRPr/>
          </a:p>
        </p:txBody>
      </p:sp>
      <p:sp>
        <p:nvSpPr>
          <p:cNvPr id="367" name="Google Shape;367;p23: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05c6644b64_0_7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105c6644b64_0_79:notes"/>
          <p:cNvSpPr txBox="1">
            <a:spLocks noGrp="1"/>
          </p:cNvSpPr>
          <p:nvPr>
            <p:ph type="body" idx="1"/>
          </p:nvPr>
        </p:nvSpPr>
        <p:spPr>
          <a:xfrm>
            <a:off x="701675" y="4416425"/>
            <a:ext cx="5607000" cy="4183200"/>
          </a:xfrm>
          <a:prstGeom prst="rect">
            <a:avLst/>
          </a:prstGeom>
          <a:noFill/>
          <a:ln>
            <a:noFill/>
          </a:ln>
        </p:spPr>
        <p:txBody>
          <a:bodyPr spcFirstLastPara="1" wrap="square" lIns="93166" tIns="46570" rIns="93166" bIns="46570" anchor="t" anchorCtr="0">
            <a:noAutofit/>
          </a:bodyPr>
          <a:lstStyle/>
          <a:p>
            <a:pPr algn="just">
              <a:lnSpc>
                <a:spcPct val="90000"/>
              </a:lnSpc>
            </a:pPr>
            <a:r>
              <a:rPr lang="en-US" sz="1800" b="1">
                <a:latin typeface="Calibri"/>
                <a:ea typeface="Calibri"/>
                <a:cs typeface="Calibri"/>
                <a:sym typeface="Calibri"/>
              </a:rPr>
              <a:t>PITCHER SIMULATING TAKING A SIGN  </a:t>
            </a:r>
            <a:endParaRPr sz="1800">
              <a:latin typeface="Calibri"/>
              <a:ea typeface="Calibri"/>
              <a:cs typeface="Calibri"/>
              <a:sym typeface="Calibri"/>
            </a:endParaRPr>
          </a:p>
          <a:p>
            <a:pPr>
              <a:lnSpc>
                <a:spcPct val="90000"/>
              </a:lnSpc>
              <a:spcBef>
                <a:spcPts val="540"/>
              </a:spcBef>
            </a:pPr>
            <a:r>
              <a:rPr lang="en-US" sz="1800">
                <a:latin typeface="Calibri"/>
                <a:ea typeface="Calibri"/>
                <a:cs typeface="Calibri"/>
                <a:sym typeface="Calibri"/>
              </a:rPr>
              <a:t>While the pivot foot is in contact with the pitcher’s plate and prior to bringing the hands together the pitcher must take or simulate taking a signal from the catcher.  A signal may be taken from a coach either by hand signal, verbal call, or by looking up on a wristband with a playbook/playcard. This signal can be taken while in contact with the pitcher’s plate or while standing behind the pitcher’s plate prior to taking a position in contact with the pitcher’s plate.  None of these actions are illegal by rule; the only requirement is that no matter where or from whom the actual signal is obtained, the pitcher must take a position with the pivot foot in contact with the pitcher’s plate with the hands separated and simulate taking a signal from the catcher prior to bring their hands together, an illegal pitch should be called.</a:t>
            </a:r>
            <a:endParaRPr/>
          </a:p>
        </p:txBody>
      </p:sp>
      <p:sp>
        <p:nvSpPr>
          <p:cNvPr id="375" name="Google Shape;375;g105c6644b64_0_79:notes"/>
          <p:cNvSpPr txBox="1">
            <a:spLocks noGrp="1"/>
          </p:cNvSpPr>
          <p:nvPr>
            <p:ph type="sldNum" idx="12"/>
          </p:nvPr>
        </p:nvSpPr>
        <p:spPr>
          <a:xfrm>
            <a:off x="3970338" y="8829676"/>
            <a:ext cx="3038400" cy="465000"/>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05c6644b64_0_7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105c6644b64_0_79:notes"/>
          <p:cNvSpPr txBox="1">
            <a:spLocks noGrp="1"/>
          </p:cNvSpPr>
          <p:nvPr>
            <p:ph type="body" idx="1"/>
          </p:nvPr>
        </p:nvSpPr>
        <p:spPr>
          <a:xfrm>
            <a:off x="701675" y="4416425"/>
            <a:ext cx="5607000" cy="4183200"/>
          </a:xfrm>
          <a:prstGeom prst="rect">
            <a:avLst/>
          </a:prstGeom>
          <a:noFill/>
          <a:ln>
            <a:noFill/>
          </a:ln>
        </p:spPr>
        <p:txBody>
          <a:bodyPr spcFirstLastPara="1" wrap="square" lIns="93166" tIns="46570" rIns="93166" bIns="46570" anchor="t" anchorCtr="0">
            <a:noAutofit/>
          </a:bodyPr>
          <a:lstStyle/>
          <a:p>
            <a:pPr algn="just">
              <a:lnSpc>
                <a:spcPct val="90000"/>
              </a:lnSpc>
            </a:pPr>
            <a:r>
              <a:rPr lang="en-US" sz="1800" b="1">
                <a:latin typeface="Calibri"/>
                <a:ea typeface="Calibri"/>
                <a:cs typeface="Calibri"/>
                <a:sym typeface="Calibri"/>
              </a:rPr>
              <a:t>PITCHER SIMULATING TAKING A SIGN  </a:t>
            </a:r>
            <a:endParaRPr sz="1800">
              <a:latin typeface="Calibri"/>
              <a:ea typeface="Calibri"/>
              <a:cs typeface="Calibri"/>
              <a:sym typeface="Calibri"/>
            </a:endParaRPr>
          </a:p>
          <a:p>
            <a:pPr>
              <a:lnSpc>
                <a:spcPct val="90000"/>
              </a:lnSpc>
              <a:spcBef>
                <a:spcPts val="540"/>
              </a:spcBef>
            </a:pPr>
            <a:r>
              <a:rPr lang="en-US" sz="1800">
                <a:latin typeface="Calibri"/>
                <a:ea typeface="Calibri"/>
                <a:cs typeface="Calibri"/>
                <a:sym typeface="Calibri"/>
              </a:rPr>
              <a:t>While the pivot foot is in contact with the pitcher’s plate and prior to bringing the hands together the pitcher must take or simulate taking a signal from the catcher.  A signal may be taken from a coach either by hand signal, verbal call, or by looking up on a wristband with a playbook/playcard. This signal can be taken while in contact with the pitcher’s plate or while standing behind the pitcher’s plate prior to taking a position in contact with the pitcher’s plate.  None of these actions are illegal by rule; the only requirement is that no matter where or from whom the actual signal is obtained, the pitcher must take a position with the pivot foot in contact with the pitcher’s plate with the hands separated and simulate taking a signal from the catcher prior to bring their hands together, an illegal pitch should be called.</a:t>
            </a:r>
            <a:endParaRPr/>
          </a:p>
        </p:txBody>
      </p:sp>
      <p:sp>
        <p:nvSpPr>
          <p:cNvPr id="375" name="Google Shape;375;g105c6644b64_0_79:notes"/>
          <p:cNvSpPr txBox="1">
            <a:spLocks noGrp="1"/>
          </p:cNvSpPr>
          <p:nvPr>
            <p:ph type="sldNum" idx="12"/>
          </p:nvPr>
        </p:nvSpPr>
        <p:spPr>
          <a:xfrm>
            <a:off x="3970338" y="8829676"/>
            <a:ext cx="3038400" cy="465000"/>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27</a:t>
            </a:fld>
            <a:endParaRPr/>
          </a:p>
        </p:txBody>
      </p:sp>
    </p:spTree>
    <p:extLst>
      <p:ext uri="{BB962C8B-B14F-4D97-AF65-F5344CB8AC3E}">
        <p14:creationId xmlns:p14="http://schemas.microsoft.com/office/powerpoint/2010/main" val="320371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5c6644b6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05c6644b64_0_0:notes"/>
          <p:cNvSpPr txBox="1">
            <a:spLocks noGrp="1"/>
          </p:cNvSpPr>
          <p:nvPr>
            <p:ph type="body" idx="1"/>
          </p:nvPr>
        </p:nvSpPr>
        <p:spPr>
          <a:xfrm>
            <a:off x="701675" y="4416425"/>
            <a:ext cx="5607000" cy="4183200"/>
          </a:xfrm>
          <a:prstGeom prst="rect">
            <a:avLst/>
          </a:prstGeom>
          <a:noFill/>
          <a:ln>
            <a:noFill/>
          </a:ln>
        </p:spPr>
        <p:txBody>
          <a:bodyPr spcFirstLastPara="1" wrap="square" lIns="93166" tIns="46570" rIns="93166" bIns="46570" anchor="t" anchorCtr="0">
            <a:noAutofit/>
          </a:bodyPr>
          <a:lstStyle/>
          <a:p>
            <a:pPr>
              <a:buClr>
                <a:schemeClr val="dk1"/>
              </a:buClr>
              <a:buSzPts val="1200"/>
            </a:pPr>
            <a:r>
              <a:rPr lang="en-US" b="1"/>
              <a:t>Rule 1-2-1: </a:t>
            </a:r>
            <a:r>
              <a:rPr lang="en-US" b="0"/>
              <a:t>B</a:t>
            </a:r>
            <a:r>
              <a:rPr lang="en-US"/>
              <a:t>ases may be designed to disengage from their anchor system.</a:t>
            </a:r>
            <a:endParaRPr/>
          </a:p>
          <a:p>
            <a:pPr>
              <a:spcBef>
                <a:spcPts val="360"/>
              </a:spcBef>
            </a:pPr>
            <a:endParaRPr b="1">
              <a:solidFill>
                <a:schemeClr val="dk1"/>
              </a:solidFill>
              <a:latin typeface="Calibri"/>
              <a:ea typeface="Calibri"/>
              <a:cs typeface="Calibri"/>
              <a:sym typeface="Calibri"/>
            </a:endParaRPr>
          </a:p>
          <a:p>
            <a:pPr>
              <a:spcBef>
                <a:spcPts val="360"/>
              </a:spcBef>
            </a:pPr>
            <a:r>
              <a:rPr lang="en-US" b="1">
                <a:solidFill>
                  <a:schemeClr val="dk1"/>
                </a:solidFill>
                <a:latin typeface="Calibri"/>
                <a:ea typeface="Calibri"/>
                <a:cs typeface="Calibri"/>
                <a:sym typeface="Calibri"/>
              </a:rPr>
              <a:t>Rationale:</a:t>
            </a:r>
            <a:r>
              <a:rPr lang="en-US">
                <a:solidFill>
                  <a:schemeClr val="dk1"/>
                </a:solidFill>
                <a:latin typeface="Calibri"/>
                <a:ea typeface="Calibri"/>
                <a:cs typeface="Calibri"/>
                <a:sym typeface="Calibri"/>
              </a:rPr>
              <a:t> L</a:t>
            </a:r>
            <a:r>
              <a:rPr lang="en-US">
                <a:latin typeface="Calibri"/>
                <a:ea typeface="Calibri"/>
                <a:cs typeface="Calibri"/>
                <a:sym typeface="Calibri"/>
              </a:rPr>
              <a:t>anguage was added to clarify that break away bases are permitted. </a:t>
            </a:r>
            <a:r>
              <a:rPr lang="en-US">
                <a:solidFill>
                  <a:schemeClr val="dk1"/>
                </a:solidFill>
                <a:latin typeface="Calibri"/>
                <a:ea typeface="Calibri"/>
                <a:cs typeface="Calibri"/>
                <a:sym typeface="Calibri"/>
              </a:rPr>
              <a:t>Rule 8-8-14 EFFECT states a runner reaching a base safely will not be out for being off the base if it becomes dislodged.  The NFHS interpretation has been that breakaway bases are permitted.  The suggested change formalizes this interpretation and places it with other regulations covering the field and its equipment.</a:t>
            </a:r>
            <a:r>
              <a:rPr lang="en-US"/>
              <a:t> </a:t>
            </a:r>
            <a:endParaRPr/>
          </a:p>
          <a:p>
            <a:pPr>
              <a:spcBef>
                <a:spcPts val="360"/>
              </a:spcBef>
            </a:pPr>
            <a:endParaRPr/>
          </a:p>
          <a:p>
            <a:pPr>
              <a:spcBef>
                <a:spcPts val="540"/>
              </a:spcBef>
            </a:pPr>
            <a:endParaRPr sz="1800">
              <a:latin typeface="Calibri"/>
              <a:ea typeface="Calibri"/>
              <a:cs typeface="Calibri"/>
              <a:sym typeface="Calibri"/>
            </a:endParaRPr>
          </a:p>
          <a:p>
            <a:pPr>
              <a:spcBef>
                <a:spcPts val="540"/>
              </a:spcBef>
            </a:pPr>
            <a:r>
              <a:rPr lang="en-US" sz="1800">
                <a:latin typeface="Calibri"/>
                <a:ea typeface="Calibri"/>
                <a:cs typeface="Calibri"/>
                <a:sym typeface="Calibri"/>
              </a:rPr>
              <a:t> </a:t>
            </a:r>
            <a:endParaRPr/>
          </a:p>
          <a:p>
            <a:pPr>
              <a:spcBef>
                <a:spcPts val="360"/>
              </a:spcBef>
            </a:pPr>
            <a:endParaRPr/>
          </a:p>
        </p:txBody>
      </p:sp>
      <p:sp>
        <p:nvSpPr>
          <p:cNvPr id="146" name="Google Shape;146;g105c6644b64_0_0:notes"/>
          <p:cNvSpPr txBox="1">
            <a:spLocks noGrp="1"/>
          </p:cNvSpPr>
          <p:nvPr>
            <p:ph type="sldNum" idx="12"/>
          </p:nvPr>
        </p:nvSpPr>
        <p:spPr>
          <a:xfrm>
            <a:off x="3970338" y="8829676"/>
            <a:ext cx="3038400" cy="465000"/>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3</a:t>
            </a:fld>
            <a:endParaRPr/>
          </a:p>
        </p:txBody>
      </p:sp>
    </p:spTree>
    <p:extLst>
      <p:ext uri="{BB962C8B-B14F-4D97-AF65-F5344CB8AC3E}">
        <p14:creationId xmlns:p14="http://schemas.microsoft.com/office/powerpoint/2010/main" val="364585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4" name="Google Shape;334;p19: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endParaRPr/>
          </a:p>
        </p:txBody>
      </p:sp>
      <p:sp>
        <p:nvSpPr>
          <p:cNvPr id="335" name="Google Shape;335;p19: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solidFill>
                  <a:schemeClr val="dk1"/>
                </a:solidFill>
                <a:latin typeface="Arial"/>
                <a:ea typeface="Arial"/>
                <a:cs typeface="Arial"/>
                <a:sym typeface="Arial"/>
              </a:rPr>
              <a:pPr/>
              <a:t>4</a:t>
            </a:fld>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415446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pPr>
              <a:buClr>
                <a:schemeClr val="dk1"/>
              </a:buClr>
              <a:buSzPts val="1200"/>
            </a:pPr>
            <a:r>
              <a:rPr lang="en-US" b="1"/>
              <a:t>Rule 1-2-1: </a:t>
            </a:r>
            <a:r>
              <a:rPr lang="en-US" b="0"/>
              <a:t>B</a:t>
            </a:r>
            <a:r>
              <a:rPr lang="en-US"/>
              <a:t>ases may be designed to disengage from their anchor system.</a:t>
            </a:r>
            <a:endParaRPr/>
          </a:p>
          <a:p>
            <a:pPr>
              <a:spcBef>
                <a:spcPts val="360"/>
              </a:spcBef>
            </a:pPr>
            <a:endParaRPr b="1">
              <a:solidFill>
                <a:schemeClr val="dk1"/>
              </a:solidFill>
              <a:latin typeface="Calibri"/>
              <a:ea typeface="Calibri"/>
              <a:cs typeface="Calibri"/>
              <a:sym typeface="Calibri"/>
            </a:endParaRPr>
          </a:p>
          <a:p>
            <a:pPr>
              <a:spcBef>
                <a:spcPts val="360"/>
              </a:spcBef>
            </a:pPr>
            <a:r>
              <a:rPr lang="en-US" b="1">
                <a:solidFill>
                  <a:schemeClr val="dk1"/>
                </a:solidFill>
                <a:latin typeface="Calibri"/>
                <a:ea typeface="Calibri"/>
                <a:cs typeface="Calibri"/>
                <a:sym typeface="Calibri"/>
              </a:rPr>
              <a:t>Rationale:</a:t>
            </a:r>
            <a:r>
              <a:rPr lang="en-US">
                <a:solidFill>
                  <a:schemeClr val="dk1"/>
                </a:solidFill>
                <a:latin typeface="Calibri"/>
                <a:ea typeface="Calibri"/>
                <a:cs typeface="Calibri"/>
                <a:sym typeface="Calibri"/>
              </a:rPr>
              <a:t> L</a:t>
            </a:r>
            <a:r>
              <a:rPr lang="en-US">
                <a:latin typeface="Calibri"/>
                <a:ea typeface="Calibri"/>
                <a:cs typeface="Calibri"/>
                <a:sym typeface="Calibri"/>
              </a:rPr>
              <a:t>anguage was added to clarify that break away bases are permitted. </a:t>
            </a:r>
            <a:r>
              <a:rPr lang="en-US">
                <a:solidFill>
                  <a:schemeClr val="dk1"/>
                </a:solidFill>
                <a:latin typeface="Calibri"/>
                <a:ea typeface="Calibri"/>
                <a:cs typeface="Calibri"/>
                <a:sym typeface="Calibri"/>
              </a:rPr>
              <a:t>Rule 8-8-14 EFFECT states a runner reaching a base safely will not be out for being off the base if it becomes dislodged.  The NFHS interpretation has been that breakaway bases are permitted.  The suggested change formalizes this interpretation and places it with other regulations covering the field and its equipment.</a:t>
            </a:r>
            <a:r>
              <a:rPr lang="en-US"/>
              <a:t> </a:t>
            </a:r>
            <a:endParaRPr/>
          </a:p>
          <a:p>
            <a:pPr>
              <a:spcBef>
                <a:spcPts val="360"/>
              </a:spcBef>
            </a:pPr>
            <a:endParaRPr/>
          </a:p>
          <a:p>
            <a:pPr>
              <a:spcBef>
                <a:spcPts val="540"/>
              </a:spcBef>
            </a:pPr>
            <a:endParaRPr sz="1800">
              <a:latin typeface="Calibri"/>
              <a:ea typeface="Calibri"/>
              <a:cs typeface="Calibri"/>
              <a:sym typeface="Calibri"/>
            </a:endParaRPr>
          </a:p>
          <a:p>
            <a:pPr>
              <a:spcBef>
                <a:spcPts val="540"/>
              </a:spcBef>
            </a:pPr>
            <a:r>
              <a:rPr lang="en-US" sz="1800">
                <a:latin typeface="Calibri"/>
                <a:ea typeface="Calibri"/>
                <a:cs typeface="Calibri"/>
                <a:sym typeface="Calibri"/>
              </a:rPr>
              <a:t> </a:t>
            </a:r>
            <a:endParaRPr/>
          </a:p>
          <a:p>
            <a:pPr>
              <a:spcBef>
                <a:spcPts val="360"/>
              </a:spcBef>
            </a:pPr>
            <a:endParaRPr/>
          </a:p>
        </p:txBody>
      </p:sp>
      <p:sp>
        <p:nvSpPr>
          <p:cNvPr id="137" name="Google Shape;137;p3: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5c6644b6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05c6644b64_0_0:notes"/>
          <p:cNvSpPr txBox="1">
            <a:spLocks noGrp="1"/>
          </p:cNvSpPr>
          <p:nvPr>
            <p:ph type="body" idx="1"/>
          </p:nvPr>
        </p:nvSpPr>
        <p:spPr>
          <a:xfrm>
            <a:off x="701675" y="4416425"/>
            <a:ext cx="5607000" cy="4183200"/>
          </a:xfrm>
          <a:prstGeom prst="rect">
            <a:avLst/>
          </a:prstGeom>
          <a:noFill/>
          <a:ln>
            <a:noFill/>
          </a:ln>
        </p:spPr>
        <p:txBody>
          <a:bodyPr spcFirstLastPara="1" wrap="square" lIns="93166" tIns="46570" rIns="93166" bIns="46570" anchor="t" anchorCtr="0">
            <a:noAutofit/>
          </a:bodyPr>
          <a:lstStyle/>
          <a:p>
            <a:pPr>
              <a:buClr>
                <a:schemeClr val="dk1"/>
              </a:buClr>
              <a:buSzPts val="1200"/>
            </a:pPr>
            <a:r>
              <a:rPr lang="en-US" b="1"/>
              <a:t>Rule 1-2-1: </a:t>
            </a:r>
            <a:r>
              <a:rPr lang="en-US" b="0"/>
              <a:t>B</a:t>
            </a:r>
            <a:r>
              <a:rPr lang="en-US"/>
              <a:t>ases may be designed to disengage from their anchor system.</a:t>
            </a:r>
            <a:endParaRPr/>
          </a:p>
          <a:p>
            <a:pPr>
              <a:spcBef>
                <a:spcPts val="360"/>
              </a:spcBef>
            </a:pPr>
            <a:endParaRPr b="1">
              <a:solidFill>
                <a:schemeClr val="dk1"/>
              </a:solidFill>
              <a:latin typeface="Calibri"/>
              <a:ea typeface="Calibri"/>
              <a:cs typeface="Calibri"/>
              <a:sym typeface="Calibri"/>
            </a:endParaRPr>
          </a:p>
          <a:p>
            <a:pPr>
              <a:spcBef>
                <a:spcPts val="360"/>
              </a:spcBef>
            </a:pPr>
            <a:r>
              <a:rPr lang="en-US" b="1">
                <a:solidFill>
                  <a:schemeClr val="dk1"/>
                </a:solidFill>
                <a:latin typeface="Calibri"/>
                <a:ea typeface="Calibri"/>
                <a:cs typeface="Calibri"/>
                <a:sym typeface="Calibri"/>
              </a:rPr>
              <a:t>Rationale:</a:t>
            </a:r>
            <a:r>
              <a:rPr lang="en-US">
                <a:solidFill>
                  <a:schemeClr val="dk1"/>
                </a:solidFill>
                <a:latin typeface="Calibri"/>
                <a:ea typeface="Calibri"/>
                <a:cs typeface="Calibri"/>
                <a:sym typeface="Calibri"/>
              </a:rPr>
              <a:t> L</a:t>
            </a:r>
            <a:r>
              <a:rPr lang="en-US">
                <a:latin typeface="Calibri"/>
                <a:ea typeface="Calibri"/>
                <a:cs typeface="Calibri"/>
                <a:sym typeface="Calibri"/>
              </a:rPr>
              <a:t>anguage was added to clarify that break away bases are permitted. </a:t>
            </a:r>
            <a:r>
              <a:rPr lang="en-US">
                <a:solidFill>
                  <a:schemeClr val="dk1"/>
                </a:solidFill>
                <a:latin typeface="Calibri"/>
                <a:ea typeface="Calibri"/>
                <a:cs typeface="Calibri"/>
                <a:sym typeface="Calibri"/>
              </a:rPr>
              <a:t>Rule 8-8-14 EFFECT states a runner reaching a base safely will not be out for being off the base if it becomes dislodged.  The NFHS interpretation has been that breakaway bases are permitted.  The suggested change formalizes this interpretation and places it with other regulations covering the field and its equipment.</a:t>
            </a:r>
            <a:r>
              <a:rPr lang="en-US"/>
              <a:t> </a:t>
            </a:r>
            <a:endParaRPr/>
          </a:p>
          <a:p>
            <a:pPr>
              <a:spcBef>
                <a:spcPts val="360"/>
              </a:spcBef>
            </a:pPr>
            <a:endParaRPr/>
          </a:p>
          <a:p>
            <a:pPr>
              <a:spcBef>
                <a:spcPts val="540"/>
              </a:spcBef>
            </a:pPr>
            <a:endParaRPr sz="1800">
              <a:latin typeface="Calibri"/>
              <a:ea typeface="Calibri"/>
              <a:cs typeface="Calibri"/>
              <a:sym typeface="Calibri"/>
            </a:endParaRPr>
          </a:p>
          <a:p>
            <a:pPr>
              <a:spcBef>
                <a:spcPts val="540"/>
              </a:spcBef>
            </a:pPr>
            <a:r>
              <a:rPr lang="en-US" sz="1800">
                <a:latin typeface="Calibri"/>
                <a:ea typeface="Calibri"/>
                <a:cs typeface="Calibri"/>
                <a:sym typeface="Calibri"/>
              </a:rPr>
              <a:t> </a:t>
            </a:r>
            <a:endParaRPr/>
          </a:p>
          <a:p>
            <a:pPr>
              <a:spcBef>
                <a:spcPts val="360"/>
              </a:spcBef>
            </a:pPr>
            <a:endParaRPr/>
          </a:p>
        </p:txBody>
      </p:sp>
      <p:sp>
        <p:nvSpPr>
          <p:cNvPr id="146" name="Google Shape;146;g105c6644b64_0_0:notes"/>
          <p:cNvSpPr txBox="1">
            <a:spLocks noGrp="1"/>
          </p:cNvSpPr>
          <p:nvPr>
            <p:ph type="sldNum" idx="12"/>
          </p:nvPr>
        </p:nvSpPr>
        <p:spPr>
          <a:xfrm>
            <a:off x="3970338" y="8829676"/>
            <a:ext cx="3038400" cy="465000"/>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pPr>
              <a:buClr>
                <a:schemeClr val="dk1"/>
              </a:buClr>
              <a:buSzPts val="1200"/>
            </a:pPr>
            <a:r>
              <a:rPr lang="en-US" b="1">
                <a:solidFill>
                  <a:schemeClr val="dk1"/>
                </a:solidFill>
                <a:latin typeface="Calibri"/>
                <a:ea typeface="Calibri"/>
                <a:cs typeface="Calibri"/>
                <a:sym typeface="Calibri"/>
              </a:rPr>
              <a:t>Rule 1-3-3</a:t>
            </a:r>
            <a:endParaRPr/>
          </a:p>
          <a:p>
            <a:pPr marL="171432" indent="-171432">
              <a:spcBef>
                <a:spcPts val="360"/>
              </a:spcBef>
              <a:buClr>
                <a:schemeClr val="dk1"/>
              </a:buClr>
              <a:buSzPts val="1200"/>
              <a:buFont typeface="Arial"/>
              <a:buChar char="•"/>
            </a:pPr>
            <a:r>
              <a:rPr lang="en-US">
                <a:latin typeface="Calibri"/>
                <a:ea typeface="Calibri"/>
                <a:cs typeface="Calibri"/>
                <a:sym typeface="Calibri"/>
              </a:rPr>
              <a:t>The new ball specifications are permissible currently and will be required January 1, 2025, for high school competition. </a:t>
            </a:r>
            <a:endParaRPr/>
          </a:p>
          <a:p>
            <a:pPr marL="171432" indent="-171432">
              <a:spcBef>
                <a:spcPts val="360"/>
              </a:spcBef>
              <a:buClr>
                <a:schemeClr val="dk1"/>
              </a:buClr>
              <a:buSzPts val="1200"/>
              <a:buFont typeface="Arial"/>
              <a:buChar char="•"/>
            </a:pPr>
            <a:r>
              <a:rPr lang="en-US">
                <a:latin typeface="Calibri"/>
                <a:ea typeface="Calibri"/>
                <a:cs typeface="Calibri"/>
                <a:sym typeface="Calibri"/>
              </a:rPr>
              <a:t>Balls manufactured with the current specifications will be permitted for use through 2024.</a:t>
            </a:r>
            <a:endParaRPr/>
          </a:p>
          <a:p>
            <a:pPr>
              <a:spcBef>
                <a:spcPts val="360"/>
              </a:spcBef>
              <a:buClr>
                <a:schemeClr val="dk1"/>
              </a:buClr>
              <a:buSzPts val="1200"/>
            </a:pP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Rationale:</a:t>
            </a:r>
            <a:r>
              <a:rPr lang="en-US">
                <a:solidFill>
                  <a:schemeClr val="dk1"/>
                </a:solidFill>
                <a:latin typeface="Calibri"/>
                <a:ea typeface="Calibri"/>
                <a:cs typeface="Calibri"/>
                <a:sym typeface="Calibri"/>
              </a:rPr>
              <a:t> Ball tolerance specifications for the 12-inch Fast Pitch Softball have been standardized for NFHS, NCAA, and USA Softball. After conducting research on whether the minimal changes might have an impact on safety, it was determined that changing the weight from 6¼ to 6½ ounces would not increase batted ball speed. Any balls manufactured with the former specifications will be permitted through 2024, to allow for state associations manufacturers to reduce current inventory. </a:t>
            </a:r>
            <a:r>
              <a:rPr lang="en-US">
                <a:latin typeface="Calibri"/>
                <a:ea typeface="Calibri"/>
                <a:cs typeface="Calibri"/>
                <a:sym typeface="Calibri"/>
              </a:rPr>
              <a:t>The new ball specifications are permitted for use during the 2021-22 season and will be required by January 1, 2025. </a:t>
            </a:r>
            <a:r>
              <a:rPr lang="en-US">
                <a:solidFill>
                  <a:schemeClr val="dk1"/>
                </a:solidFill>
                <a:latin typeface="Calibri"/>
                <a:ea typeface="Calibri"/>
                <a:cs typeface="Calibri"/>
                <a:sym typeface="Calibri"/>
              </a:rPr>
              <a:t> </a:t>
            </a:r>
            <a:endParaRPr/>
          </a:p>
          <a:p>
            <a:pPr>
              <a:spcBef>
                <a:spcPts val="360"/>
              </a:spcBef>
            </a:pPr>
            <a:endParaRPr/>
          </a:p>
          <a:p>
            <a:pPr>
              <a:spcBef>
                <a:spcPts val="360"/>
              </a:spcBef>
            </a:pPr>
            <a:endParaRPr/>
          </a:p>
        </p:txBody>
      </p:sp>
      <p:sp>
        <p:nvSpPr>
          <p:cNvPr id="154" name="Google Shape;154;p4: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5c6644b64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05c6644b64_0_8:notes"/>
          <p:cNvSpPr txBox="1">
            <a:spLocks noGrp="1"/>
          </p:cNvSpPr>
          <p:nvPr>
            <p:ph type="body" idx="1"/>
          </p:nvPr>
        </p:nvSpPr>
        <p:spPr>
          <a:xfrm>
            <a:off x="701675" y="4416425"/>
            <a:ext cx="5607000" cy="4183200"/>
          </a:xfrm>
          <a:prstGeom prst="rect">
            <a:avLst/>
          </a:prstGeom>
          <a:noFill/>
          <a:ln>
            <a:noFill/>
          </a:ln>
        </p:spPr>
        <p:txBody>
          <a:bodyPr spcFirstLastPara="1" wrap="square" lIns="93166" tIns="46570" rIns="93166" bIns="46570" anchor="t" anchorCtr="0">
            <a:noAutofit/>
          </a:bodyPr>
          <a:lstStyle/>
          <a:p>
            <a:pPr>
              <a:buClr>
                <a:schemeClr val="dk1"/>
              </a:buClr>
              <a:buSzPts val="1200"/>
            </a:pPr>
            <a:r>
              <a:rPr lang="en-US" b="1">
                <a:solidFill>
                  <a:schemeClr val="dk1"/>
                </a:solidFill>
                <a:latin typeface="Calibri"/>
                <a:ea typeface="Calibri"/>
                <a:cs typeface="Calibri"/>
                <a:sym typeface="Calibri"/>
              </a:rPr>
              <a:t>Rule 1-3-3</a:t>
            </a:r>
            <a:endParaRPr/>
          </a:p>
          <a:p>
            <a:pPr marL="171432" indent="-171432">
              <a:spcBef>
                <a:spcPts val="360"/>
              </a:spcBef>
              <a:buClr>
                <a:schemeClr val="dk1"/>
              </a:buClr>
              <a:buSzPts val="1200"/>
              <a:buFont typeface="Arial"/>
              <a:buChar char="•"/>
            </a:pPr>
            <a:r>
              <a:rPr lang="en-US">
                <a:latin typeface="Calibri"/>
                <a:ea typeface="Calibri"/>
                <a:cs typeface="Calibri"/>
                <a:sym typeface="Calibri"/>
              </a:rPr>
              <a:t>The new ball specifications are permissible currently and will be required January 1, 2025, for high school competition. </a:t>
            </a:r>
            <a:endParaRPr/>
          </a:p>
          <a:p>
            <a:pPr marL="171432" indent="-171432">
              <a:spcBef>
                <a:spcPts val="360"/>
              </a:spcBef>
              <a:buClr>
                <a:schemeClr val="dk1"/>
              </a:buClr>
              <a:buSzPts val="1200"/>
              <a:buFont typeface="Arial"/>
              <a:buChar char="•"/>
            </a:pPr>
            <a:r>
              <a:rPr lang="en-US">
                <a:latin typeface="Calibri"/>
                <a:ea typeface="Calibri"/>
                <a:cs typeface="Calibri"/>
                <a:sym typeface="Calibri"/>
              </a:rPr>
              <a:t>Balls manufactured with the current specifications will be permitted for use through 2024.</a:t>
            </a:r>
            <a:endParaRPr/>
          </a:p>
          <a:p>
            <a:pPr>
              <a:spcBef>
                <a:spcPts val="360"/>
              </a:spcBef>
              <a:buClr>
                <a:schemeClr val="dk1"/>
              </a:buClr>
              <a:buSzPts val="1200"/>
            </a:pP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Rationale:</a:t>
            </a:r>
            <a:r>
              <a:rPr lang="en-US">
                <a:solidFill>
                  <a:schemeClr val="dk1"/>
                </a:solidFill>
                <a:latin typeface="Calibri"/>
                <a:ea typeface="Calibri"/>
                <a:cs typeface="Calibri"/>
                <a:sym typeface="Calibri"/>
              </a:rPr>
              <a:t> Ball tolerance specifications for the 12-inch Fast Pitch Softball have been standardized for NFHS, NCAA, and USA Softball. After conducting research on whether the minimal changes might have an impact on safety, it was determined that changing the weight from 6¼ to 6½ ounces would not increase batted ball speed. Any balls manufactured with the former specifications will be permitted through 2024, to allow for state associations manufacturers to reduce current inventory. </a:t>
            </a:r>
            <a:r>
              <a:rPr lang="en-US">
                <a:latin typeface="Calibri"/>
                <a:ea typeface="Calibri"/>
                <a:cs typeface="Calibri"/>
                <a:sym typeface="Calibri"/>
              </a:rPr>
              <a:t>The new ball specifications are permitted for use during the 2021-22 season and will be required by January 1, 2025. </a:t>
            </a:r>
            <a:r>
              <a:rPr lang="en-US">
                <a:solidFill>
                  <a:schemeClr val="dk1"/>
                </a:solidFill>
                <a:latin typeface="Calibri"/>
                <a:ea typeface="Calibri"/>
                <a:cs typeface="Calibri"/>
                <a:sym typeface="Calibri"/>
              </a:rPr>
              <a:t> </a:t>
            </a:r>
            <a:endParaRPr/>
          </a:p>
          <a:p>
            <a:pPr>
              <a:spcBef>
                <a:spcPts val="360"/>
              </a:spcBef>
            </a:pPr>
            <a:endParaRPr/>
          </a:p>
          <a:p>
            <a:pPr>
              <a:spcBef>
                <a:spcPts val="360"/>
              </a:spcBef>
            </a:pPr>
            <a:endParaRPr/>
          </a:p>
        </p:txBody>
      </p:sp>
      <p:sp>
        <p:nvSpPr>
          <p:cNvPr id="163" name="Google Shape;163;g105c6644b64_0_8:notes"/>
          <p:cNvSpPr txBox="1">
            <a:spLocks noGrp="1"/>
          </p:cNvSpPr>
          <p:nvPr>
            <p:ph type="sldNum" idx="12"/>
          </p:nvPr>
        </p:nvSpPr>
        <p:spPr>
          <a:xfrm>
            <a:off x="3970338" y="8829676"/>
            <a:ext cx="3038400" cy="465000"/>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701675" y="4416426"/>
            <a:ext cx="5607050" cy="4183063"/>
          </a:xfrm>
          <a:prstGeom prst="rect">
            <a:avLst/>
          </a:prstGeom>
          <a:noFill/>
          <a:ln>
            <a:noFill/>
          </a:ln>
        </p:spPr>
        <p:txBody>
          <a:bodyPr spcFirstLastPara="1" wrap="square" lIns="93166" tIns="46570" rIns="93166" bIns="46570" anchor="t" anchorCtr="0">
            <a:normAutofit/>
          </a:bodyPr>
          <a:lstStyle/>
          <a:p>
            <a:r>
              <a:rPr lang="en-US" b="1"/>
              <a:t>Rule 2-4-3: </a:t>
            </a:r>
            <a:r>
              <a:rPr lang="en-US" b="0"/>
              <a:t>A</a:t>
            </a:r>
            <a:r>
              <a:rPr lang="en-US">
                <a:latin typeface="Calibri"/>
                <a:ea typeface="Calibri"/>
                <a:cs typeface="Calibri"/>
                <a:sym typeface="Calibri"/>
              </a:rPr>
              <a:t> damaged bat is one that could deface the ball and the bat shall be removed </a:t>
            </a:r>
            <a:r>
              <a:rPr lang="en-US" u="sng">
                <a:latin typeface="Calibri"/>
                <a:ea typeface="Calibri"/>
                <a:cs typeface="Calibri"/>
                <a:sym typeface="Calibri"/>
              </a:rPr>
              <a:t>when initially detected </a:t>
            </a:r>
            <a:r>
              <a:rPr lang="en-US">
                <a:latin typeface="Calibri"/>
                <a:ea typeface="Calibri"/>
                <a:cs typeface="Calibri"/>
                <a:sym typeface="Calibri"/>
              </a:rPr>
              <a:t>without penalty. Also, a penalty was added for a batter detected using a damaged bat after it has been previously removed from the game. </a:t>
            </a:r>
            <a:endParaRPr/>
          </a:p>
          <a:p>
            <a:pPr>
              <a:spcBef>
                <a:spcPts val="360"/>
              </a:spcBef>
            </a:pPr>
            <a:endParaRPr>
              <a:latin typeface="Calibri"/>
              <a:ea typeface="Calibri"/>
              <a:cs typeface="Calibri"/>
              <a:sym typeface="Calibri"/>
            </a:endParaRPr>
          </a:p>
          <a:p>
            <a:pPr>
              <a:spcBef>
                <a:spcPts val="360"/>
              </a:spcBef>
            </a:pPr>
            <a:r>
              <a:rPr lang="en-US" b="1">
                <a:latin typeface="Calibri"/>
                <a:ea typeface="Calibri"/>
                <a:cs typeface="Calibri"/>
                <a:sym typeface="Calibri"/>
              </a:rPr>
              <a:t>Rationale: </a:t>
            </a:r>
            <a:r>
              <a:rPr lang="en-US">
                <a:latin typeface="Calibri"/>
                <a:ea typeface="Calibri"/>
                <a:cs typeface="Calibri"/>
                <a:sym typeface="Calibri"/>
              </a:rPr>
              <a:t>The addition of Rule 3-6-21, which defines the penalty for re-introducing a previously removed damaged bat to the game, necessitated adding language to the definition of a damaged bat in Rule 2-4-3.</a:t>
            </a:r>
            <a:endParaRPr b="1">
              <a:latin typeface="Calibri"/>
              <a:ea typeface="Calibri"/>
              <a:cs typeface="Calibri"/>
              <a:sym typeface="Calibri"/>
            </a:endParaRPr>
          </a:p>
          <a:p>
            <a:pPr>
              <a:spcBef>
                <a:spcPts val="360"/>
              </a:spcBef>
            </a:pPr>
            <a:endParaRPr/>
          </a:p>
        </p:txBody>
      </p:sp>
      <p:sp>
        <p:nvSpPr>
          <p:cNvPr id="272" name="Google Shape;272;p13:notes"/>
          <p:cNvSpPr txBox="1">
            <a:spLocks noGrp="1"/>
          </p:cNvSpPr>
          <p:nvPr>
            <p:ph type="sldNum" idx="12"/>
          </p:nvPr>
        </p:nvSpPr>
        <p:spPr>
          <a:xfrm>
            <a:off x="3970339" y="8829676"/>
            <a:ext cx="3038475" cy="465138"/>
          </a:xfrm>
          <a:prstGeom prst="rect">
            <a:avLst/>
          </a:prstGeom>
          <a:noFill/>
          <a:ln>
            <a:noFill/>
          </a:ln>
        </p:spPr>
        <p:txBody>
          <a:bodyPr spcFirstLastPara="1" wrap="square" lIns="93166" tIns="46570" rIns="93166" bIns="46570" anchor="b" anchorCtr="0">
            <a:noAutofit/>
          </a:bodyPr>
          <a:lstStyle/>
          <a:p>
            <a:fld id="{00000000-1234-1234-1234-123412341234}" type="slidenum">
              <a:rPr lang="en-US"/>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C86D-129C-47AE-94A6-9243F3B4A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4C96C-6745-4A74-AD96-5E86A87B5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9A2FA-E8E8-43D6-A69D-AD01A8BA3A47}"/>
              </a:ext>
            </a:extLst>
          </p:cNvPr>
          <p:cNvSpPr>
            <a:spLocks noGrp="1"/>
          </p:cNvSpPr>
          <p:nvPr>
            <p:ph type="dt" sz="half" idx="10"/>
          </p:nvPr>
        </p:nvSpPr>
        <p:spPr/>
        <p:txBody>
          <a:bodyPr/>
          <a:lstStyle/>
          <a:p>
            <a:fld id="{0446F66E-5FB6-4EAC-ABA7-271CC422A228}" type="datetimeFigureOut">
              <a:rPr lang="en-US" smtClean="0"/>
              <a:t>1/21/2022</a:t>
            </a:fld>
            <a:endParaRPr lang="en-US"/>
          </a:p>
        </p:txBody>
      </p:sp>
      <p:sp>
        <p:nvSpPr>
          <p:cNvPr id="5" name="Footer Placeholder 4">
            <a:extLst>
              <a:ext uri="{FF2B5EF4-FFF2-40B4-BE49-F238E27FC236}">
                <a16:creationId xmlns:a16="http://schemas.microsoft.com/office/drawing/2014/main" id="{84D3F344-A345-4EAC-979B-A4E7A1723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4785D-3F11-46BB-BF67-05EE9140591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326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711F-5B11-4B92-8DE8-B391A6E98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92B29-B11E-40F5-B515-7D337A2C9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9C0DB-1404-4C62-AB73-4A0A36B5A3CD}"/>
              </a:ext>
            </a:extLst>
          </p:cNvPr>
          <p:cNvSpPr>
            <a:spLocks noGrp="1"/>
          </p:cNvSpPr>
          <p:nvPr>
            <p:ph type="dt" sz="half" idx="10"/>
          </p:nvPr>
        </p:nvSpPr>
        <p:spPr/>
        <p:txBody>
          <a:bodyPr/>
          <a:lstStyle/>
          <a:p>
            <a:fld id="{0446F66E-5FB6-4EAC-ABA7-271CC422A228}" type="datetimeFigureOut">
              <a:rPr lang="en-US" smtClean="0"/>
              <a:t>1/21/2022</a:t>
            </a:fld>
            <a:endParaRPr lang="en-US"/>
          </a:p>
        </p:txBody>
      </p:sp>
      <p:sp>
        <p:nvSpPr>
          <p:cNvPr id="5" name="Footer Placeholder 4">
            <a:extLst>
              <a:ext uri="{FF2B5EF4-FFF2-40B4-BE49-F238E27FC236}">
                <a16:creationId xmlns:a16="http://schemas.microsoft.com/office/drawing/2014/main" id="{73076082-17D6-4709-819D-F0583A7C5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9EBC-B566-4564-832A-0B6E88192787}"/>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6929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55D23-D6F0-4045-AA99-2BC222923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DD5AB-B1A2-4978-93BD-AE9B01526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1996F-8E6F-4F6A-924A-38F7BF25E747}"/>
              </a:ext>
            </a:extLst>
          </p:cNvPr>
          <p:cNvSpPr>
            <a:spLocks noGrp="1"/>
          </p:cNvSpPr>
          <p:nvPr>
            <p:ph type="dt" sz="half" idx="10"/>
          </p:nvPr>
        </p:nvSpPr>
        <p:spPr/>
        <p:txBody>
          <a:bodyPr/>
          <a:lstStyle/>
          <a:p>
            <a:fld id="{0446F66E-5FB6-4EAC-ABA7-271CC422A228}" type="datetimeFigureOut">
              <a:rPr lang="en-US" smtClean="0"/>
              <a:t>1/21/2022</a:t>
            </a:fld>
            <a:endParaRPr lang="en-US"/>
          </a:p>
        </p:txBody>
      </p:sp>
      <p:sp>
        <p:nvSpPr>
          <p:cNvPr id="5" name="Footer Placeholder 4">
            <a:extLst>
              <a:ext uri="{FF2B5EF4-FFF2-40B4-BE49-F238E27FC236}">
                <a16:creationId xmlns:a16="http://schemas.microsoft.com/office/drawing/2014/main" id="{2AE4A874-0818-4EA3-A723-9541F2D35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88862-DF0B-4B80-B644-0FACE53059C2}"/>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609480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Rule Change" userDrawn="1">
  <p:cSld name="2_Rule Change">
    <p:spTree>
      <p:nvGrpSpPr>
        <p:cNvPr id="1" name="Shape 41"/>
        <p:cNvGrpSpPr/>
        <p:nvPr/>
      </p:nvGrpSpPr>
      <p:grpSpPr>
        <a:xfrm>
          <a:off x="0" y="0"/>
          <a:ext cx="0" cy="0"/>
          <a:chOff x="0" y="0"/>
          <a:chExt cx="0" cy="0"/>
        </a:xfrm>
      </p:grpSpPr>
      <p:sp>
        <p:nvSpPr>
          <p:cNvPr id="42" name="Google Shape;42;p29"/>
          <p:cNvSpPr txBox="1"/>
          <p:nvPr/>
        </p:nvSpPr>
        <p:spPr>
          <a:xfrm>
            <a:off x="881063" y="49213"/>
            <a:ext cx="4021137"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Calibri"/>
                <a:ea typeface="Calibri"/>
                <a:cs typeface="Calibri"/>
                <a:sym typeface="Calibri"/>
              </a:rPr>
              <a:t>Rule Change</a:t>
            </a:r>
            <a:endParaRPr/>
          </a:p>
        </p:txBody>
      </p:sp>
      <p:sp>
        <p:nvSpPr>
          <p:cNvPr id="43" name="Google Shape;43;p29"/>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800" b="1"/>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44" name="Google Shape;44;p29"/>
          <p:cNvSpPr txBox="1">
            <a:spLocks noGrp="1"/>
          </p:cNvSpPr>
          <p:nvPr>
            <p:ph type="body" idx="1"/>
          </p:nvPr>
        </p:nvSpPr>
        <p:spPr>
          <a:xfrm>
            <a:off x="1941513" y="1989138"/>
            <a:ext cx="10026650" cy="4338637"/>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o"/>
              <a:defRPr/>
            </a:lvl4pPr>
            <a:lvl5pPr marL="2286000" lvl="4" indent="-342900" algn="l">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48" name="Google Shape;48;p29"/>
          <p:cNvSpPr/>
          <p:nvPr/>
        </p:nvSpPr>
        <p:spPr>
          <a:xfrm>
            <a:off x="10757647" y="6441141"/>
            <a:ext cx="1434353" cy="1453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9" name="Google Shape;49;p29" descr="Text, logo&#10;&#10;Description automatically generated"/>
          <p:cNvPicPr preferRelativeResize="0"/>
          <p:nvPr/>
        </p:nvPicPr>
        <p:blipFill rotWithShape="1">
          <a:blip r:embed="rId2">
            <a:alphaModFix/>
          </a:blip>
          <a:srcRect/>
          <a:stretch/>
        </p:blipFill>
        <p:spPr>
          <a:xfrm>
            <a:off x="10892790" y="5736538"/>
            <a:ext cx="1002145" cy="890959"/>
          </a:xfrm>
          <a:prstGeom prst="rect">
            <a:avLst/>
          </a:prstGeom>
          <a:noFill/>
          <a:ln>
            <a:noFill/>
          </a:ln>
        </p:spPr>
      </p:pic>
      <p:sp>
        <p:nvSpPr>
          <p:cNvPr id="50" name="Google Shape;50;p29"/>
          <p:cNvSpPr/>
          <p:nvPr/>
        </p:nvSpPr>
        <p:spPr>
          <a:xfrm>
            <a:off x="1068817" y="6505871"/>
            <a:ext cx="279923" cy="1581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63169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Rule Change" userDrawn="1">
  <p:cSld name="3_Rule Change">
    <p:spTree>
      <p:nvGrpSpPr>
        <p:cNvPr id="1" name="Shape 41"/>
        <p:cNvGrpSpPr/>
        <p:nvPr/>
      </p:nvGrpSpPr>
      <p:grpSpPr>
        <a:xfrm>
          <a:off x="0" y="0"/>
          <a:ext cx="0" cy="0"/>
          <a:chOff x="0" y="0"/>
          <a:chExt cx="0" cy="0"/>
        </a:xfrm>
      </p:grpSpPr>
      <p:sp>
        <p:nvSpPr>
          <p:cNvPr id="42" name="Google Shape;42;p29"/>
          <p:cNvSpPr txBox="1"/>
          <p:nvPr/>
        </p:nvSpPr>
        <p:spPr>
          <a:xfrm>
            <a:off x="881063" y="49213"/>
            <a:ext cx="4021137"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Calibri"/>
                <a:ea typeface="Calibri"/>
                <a:cs typeface="Calibri"/>
                <a:sym typeface="Calibri"/>
              </a:rPr>
              <a:t>Rule Change</a:t>
            </a:r>
            <a:endParaRPr/>
          </a:p>
        </p:txBody>
      </p:sp>
      <p:sp>
        <p:nvSpPr>
          <p:cNvPr id="43" name="Google Shape;43;p29"/>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800" b="1"/>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50" name="Google Shape;50;p29"/>
          <p:cNvSpPr/>
          <p:nvPr/>
        </p:nvSpPr>
        <p:spPr>
          <a:xfrm>
            <a:off x="1068817" y="6505871"/>
            <a:ext cx="279923" cy="1581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Google Shape;47;p29">
            <a:extLst>
              <a:ext uri="{FF2B5EF4-FFF2-40B4-BE49-F238E27FC236}">
                <a16:creationId xmlns:a16="http://schemas.microsoft.com/office/drawing/2014/main" id="{2076B57F-3F4B-4D6E-BA97-EED0C10F37EC}"/>
              </a:ext>
            </a:extLst>
          </p:cNvPr>
          <p:cNvSpPr txBox="1">
            <a:spLocks noGrp="1"/>
          </p:cNvSpPr>
          <p:nvPr>
            <p:ph type="body" idx="2"/>
          </p:nvPr>
        </p:nvSpPr>
        <p:spPr>
          <a:xfrm>
            <a:off x="1941513" y="1993900"/>
            <a:ext cx="9383712" cy="4338637"/>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o"/>
              <a:defRPr/>
            </a:lvl4pPr>
            <a:lvl5pPr marL="2286000" lvl="4" indent="-342900" algn="l">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467611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Editorial Change">
  <p:cSld name="3_Editorial Change">
    <p:spTree>
      <p:nvGrpSpPr>
        <p:cNvPr id="1" name="Shape 51"/>
        <p:cNvGrpSpPr/>
        <p:nvPr/>
      </p:nvGrpSpPr>
      <p:grpSpPr>
        <a:xfrm>
          <a:off x="0" y="0"/>
          <a:ext cx="0" cy="0"/>
          <a:chOff x="0" y="0"/>
          <a:chExt cx="0" cy="0"/>
        </a:xfrm>
      </p:grpSpPr>
      <p:sp>
        <p:nvSpPr>
          <p:cNvPr id="52" name="Google Shape;52;p30"/>
          <p:cNvSpPr txBox="1"/>
          <p:nvPr/>
        </p:nvSpPr>
        <p:spPr>
          <a:xfrm>
            <a:off x="881063" y="49213"/>
            <a:ext cx="4021137"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Editorial Change</a:t>
            </a:r>
            <a:endParaRPr/>
          </a:p>
        </p:txBody>
      </p:sp>
      <p:sp>
        <p:nvSpPr>
          <p:cNvPr id="53" name="Google Shape;53;p30"/>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800" b="1"/>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30"/>
          <p:cNvSpPr txBox="1">
            <a:spLocks noGrp="1"/>
          </p:cNvSpPr>
          <p:nvPr>
            <p:ph type="body" idx="1"/>
          </p:nvPr>
        </p:nvSpPr>
        <p:spPr>
          <a:xfrm>
            <a:off x="1941513" y="1989138"/>
            <a:ext cx="9402762" cy="4338637"/>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o"/>
              <a:defRPr/>
            </a:lvl4pPr>
            <a:lvl5pPr marL="2286000" lvl="4" indent="-342900" algn="l">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57" name="Google Shape;57;p30"/>
          <p:cNvSpPr/>
          <p:nvPr/>
        </p:nvSpPr>
        <p:spPr>
          <a:xfrm>
            <a:off x="10757647" y="6441141"/>
            <a:ext cx="1434353" cy="1453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8" name="Google Shape;58;p30" descr="Text, logo&#10;&#10;Description automatically generated"/>
          <p:cNvPicPr preferRelativeResize="0"/>
          <p:nvPr/>
        </p:nvPicPr>
        <p:blipFill rotWithShape="1">
          <a:blip r:embed="rId2">
            <a:alphaModFix/>
          </a:blip>
          <a:srcRect/>
          <a:stretch/>
        </p:blipFill>
        <p:spPr>
          <a:xfrm>
            <a:off x="10892790" y="5736538"/>
            <a:ext cx="1002145" cy="890959"/>
          </a:xfrm>
          <a:prstGeom prst="rect">
            <a:avLst/>
          </a:prstGeom>
          <a:noFill/>
          <a:ln>
            <a:noFill/>
          </a:ln>
        </p:spPr>
      </p:pic>
      <p:sp>
        <p:nvSpPr>
          <p:cNvPr id="59" name="Google Shape;59;p30"/>
          <p:cNvSpPr/>
          <p:nvPr/>
        </p:nvSpPr>
        <p:spPr>
          <a:xfrm>
            <a:off x="1068817" y="6505871"/>
            <a:ext cx="279923" cy="1581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4208502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userDrawn="1">
  <p:cSld name="2_Section Header">
    <p:spTree>
      <p:nvGrpSpPr>
        <p:cNvPr id="1" name="Shape 60"/>
        <p:cNvGrpSpPr/>
        <p:nvPr/>
      </p:nvGrpSpPr>
      <p:grpSpPr>
        <a:xfrm>
          <a:off x="0" y="0"/>
          <a:ext cx="0" cy="0"/>
          <a:chOff x="0" y="0"/>
          <a:chExt cx="0" cy="0"/>
        </a:xfrm>
      </p:grpSpPr>
      <p:pic>
        <p:nvPicPr>
          <p:cNvPr id="61" name="Google Shape;61;p31" descr="A person wearing a helmet and running&#10;&#10;Description automatically generated with low confidence"/>
          <p:cNvPicPr preferRelativeResize="0"/>
          <p:nvPr/>
        </p:nvPicPr>
        <p:blipFill rotWithShape="1">
          <a:blip r:embed="rId2">
            <a:alphaModFix/>
          </a:blip>
          <a:srcRect/>
          <a:stretch/>
        </p:blipFill>
        <p:spPr>
          <a:xfrm>
            <a:off x="0" y="0"/>
            <a:ext cx="12192000" cy="4408510"/>
          </a:xfrm>
          <a:prstGeom prst="rect">
            <a:avLst/>
          </a:prstGeom>
          <a:noFill/>
          <a:ln>
            <a:noFill/>
          </a:ln>
        </p:spPr>
      </p:pic>
      <p:sp>
        <p:nvSpPr>
          <p:cNvPr id="64" name="Google Shape;64;p31"/>
          <p:cNvSpPr txBox="1">
            <a:spLocks noGrp="1"/>
          </p:cNvSpPr>
          <p:nvPr>
            <p:ph type="title"/>
          </p:nvPr>
        </p:nvSpPr>
        <p:spPr>
          <a:xfrm>
            <a:off x="1661729" y="4669084"/>
            <a:ext cx="8472871" cy="1362075"/>
          </a:xfrm>
          <a:prstGeom prst="rect">
            <a:avLst/>
          </a:prstGeom>
          <a:noFill/>
          <a:ln>
            <a:noFill/>
          </a:ln>
        </p:spPr>
        <p:txBody>
          <a:bodyPr spcFirstLastPara="1" wrap="square" lIns="91425" tIns="45700" rIns="91425" bIns="45700" anchor="t" anchorCtr="0">
            <a:noAutofit/>
          </a:bodyPr>
          <a:lstStyle>
            <a:lvl1pPr lvl="0" algn="ctr">
              <a:lnSpc>
                <a:spcPct val="95000"/>
              </a:lnSpc>
              <a:spcBef>
                <a:spcPts val="0"/>
              </a:spcBef>
              <a:spcAft>
                <a:spcPts val="0"/>
              </a:spcAft>
              <a:buSzPts val="1400"/>
              <a:buNone/>
              <a:defRPr sz="4000" b="1" cap="none">
                <a:solidFill>
                  <a:schemeClr val="dk1"/>
                </a:solidFill>
              </a:defRPr>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65" name="Google Shape;65;p31" descr="A close up of a sign&#10;&#10;Description automatically generated"/>
          <p:cNvPicPr preferRelativeResize="0"/>
          <p:nvPr/>
        </p:nvPicPr>
        <p:blipFill rotWithShape="1">
          <a:blip r:embed="rId3">
            <a:alphaModFix/>
          </a:blip>
          <a:srcRect/>
          <a:stretch/>
        </p:blipFill>
        <p:spPr>
          <a:xfrm>
            <a:off x="132918" y="5304079"/>
            <a:ext cx="1260475" cy="1471612"/>
          </a:xfrm>
          <a:prstGeom prst="rect">
            <a:avLst/>
          </a:prstGeom>
          <a:noFill/>
          <a:ln>
            <a:noFill/>
          </a:ln>
        </p:spPr>
      </p:pic>
      <p:pic>
        <p:nvPicPr>
          <p:cNvPr id="66" name="Google Shape;66;p31" descr="Text, logo&#10;&#10;Description automatically generated"/>
          <p:cNvPicPr preferRelativeResize="0"/>
          <p:nvPr/>
        </p:nvPicPr>
        <p:blipFill rotWithShape="1">
          <a:blip r:embed="rId4">
            <a:alphaModFix/>
          </a:blip>
          <a:srcRect/>
          <a:stretch/>
        </p:blipFill>
        <p:spPr>
          <a:xfrm>
            <a:off x="10432975" y="5346897"/>
            <a:ext cx="1532049" cy="1362071"/>
          </a:xfrm>
          <a:prstGeom prst="rect">
            <a:avLst/>
          </a:prstGeom>
          <a:noFill/>
          <a:ln>
            <a:noFill/>
          </a:ln>
        </p:spPr>
      </p:pic>
    </p:spTree>
    <p:extLst>
      <p:ext uri="{BB962C8B-B14F-4D97-AF65-F5344CB8AC3E}">
        <p14:creationId xmlns:p14="http://schemas.microsoft.com/office/powerpoint/2010/main" val="4182567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Points of Emphasis">
  <p:cSld name="1_Points of Emphasis">
    <p:spTree>
      <p:nvGrpSpPr>
        <p:cNvPr id="1" name="Shape 67"/>
        <p:cNvGrpSpPr/>
        <p:nvPr/>
      </p:nvGrpSpPr>
      <p:grpSpPr>
        <a:xfrm>
          <a:off x="0" y="0"/>
          <a:ext cx="0" cy="0"/>
          <a:chOff x="0" y="0"/>
          <a:chExt cx="0" cy="0"/>
        </a:xfrm>
      </p:grpSpPr>
      <p:sp>
        <p:nvSpPr>
          <p:cNvPr id="68" name="Google Shape;68;p32"/>
          <p:cNvSpPr txBox="1"/>
          <p:nvPr/>
        </p:nvSpPr>
        <p:spPr>
          <a:xfrm>
            <a:off x="881063" y="49213"/>
            <a:ext cx="4021137"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Points of Emphasis</a:t>
            </a:r>
            <a:endParaRPr/>
          </a:p>
        </p:txBody>
      </p:sp>
      <p:sp>
        <p:nvSpPr>
          <p:cNvPr id="69" name="Google Shape;69;p32"/>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800" b="1"/>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32"/>
          <p:cNvSpPr txBox="1">
            <a:spLocks noGrp="1"/>
          </p:cNvSpPr>
          <p:nvPr>
            <p:ph type="body" idx="1"/>
          </p:nvPr>
        </p:nvSpPr>
        <p:spPr>
          <a:xfrm>
            <a:off x="1941513" y="1989138"/>
            <a:ext cx="9336087" cy="4338637"/>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o"/>
              <a:defRPr/>
            </a:lvl4pPr>
            <a:lvl5pPr marL="2286000" lvl="4" indent="-342900" algn="l">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32"/>
          <p:cNvSpPr/>
          <p:nvPr/>
        </p:nvSpPr>
        <p:spPr>
          <a:xfrm>
            <a:off x="10757647" y="6441141"/>
            <a:ext cx="1434353" cy="1453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32"/>
          <p:cNvSpPr/>
          <p:nvPr/>
        </p:nvSpPr>
        <p:spPr>
          <a:xfrm>
            <a:off x="1068817" y="6505871"/>
            <a:ext cx="279923" cy="1581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5" name="Google Shape;75;p32" descr="Text, logo&#10;&#10;Description automatically generated"/>
          <p:cNvPicPr preferRelativeResize="0"/>
          <p:nvPr/>
        </p:nvPicPr>
        <p:blipFill rotWithShape="1">
          <a:blip r:embed="rId2">
            <a:alphaModFix/>
          </a:blip>
          <a:srcRect/>
          <a:stretch/>
        </p:blipFill>
        <p:spPr>
          <a:xfrm>
            <a:off x="10892790" y="5736538"/>
            <a:ext cx="1002145" cy="890959"/>
          </a:xfrm>
          <a:prstGeom prst="rect">
            <a:avLst/>
          </a:prstGeom>
          <a:noFill/>
          <a:ln>
            <a:noFill/>
          </a:ln>
        </p:spPr>
      </p:pic>
    </p:spTree>
    <p:extLst>
      <p:ext uri="{BB962C8B-B14F-4D97-AF65-F5344CB8AC3E}">
        <p14:creationId xmlns:p14="http://schemas.microsoft.com/office/powerpoint/2010/main" val="171498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994E-26B1-46EF-BB54-755C7E7AC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B195E-6558-4996-94D8-13220F79E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3ECFD-21CC-4090-BF5F-0BE4F461B32F}"/>
              </a:ext>
            </a:extLst>
          </p:cNvPr>
          <p:cNvSpPr>
            <a:spLocks noGrp="1"/>
          </p:cNvSpPr>
          <p:nvPr>
            <p:ph type="dt" sz="half" idx="10"/>
          </p:nvPr>
        </p:nvSpPr>
        <p:spPr/>
        <p:txBody>
          <a:bodyPr/>
          <a:lstStyle/>
          <a:p>
            <a:fld id="{0446F66E-5FB6-4EAC-ABA7-271CC422A228}" type="datetimeFigureOut">
              <a:rPr lang="en-US" smtClean="0"/>
              <a:t>1/21/2022</a:t>
            </a:fld>
            <a:endParaRPr lang="en-US"/>
          </a:p>
        </p:txBody>
      </p:sp>
      <p:sp>
        <p:nvSpPr>
          <p:cNvPr id="5" name="Footer Placeholder 4">
            <a:extLst>
              <a:ext uri="{FF2B5EF4-FFF2-40B4-BE49-F238E27FC236}">
                <a16:creationId xmlns:a16="http://schemas.microsoft.com/office/drawing/2014/main" id="{5F5DD4DC-EE76-43BF-82A0-B2DDA86F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90A15-8C0F-4C5B-8200-63E5E97544B8}"/>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19800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9B45-4B51-48F8-B50E-70E7AA89A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D55161-0A7D-45DD-8A63-474BA1EFF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CACC8-892E-4B5C-8C4E-293FFEC542DE}"/>
              </a:ext>
            </a:extLst>
          </p:cNvPr>
          <p:cNvSpPr>
            <a:spLocks noGrp="1"/>
          </p:cNvSpPr>
          <p:nvPr>
            <p:ph type="dt" sz="half" idx="10"/>
          </p:nvPr>
        </p:nvSpPr>
        <p:spPr/>
        <p:txBody>
          <a:bodyPr/>
          <a:lstStyle/>
          <a:p>
            <a:fld id="{0446F66E-5FB6-4EAC-ABA7-271CC422A228}" type="datetimeFigureOut">
              <a:rPr lang="en-US" smtClean="0"/>
              <a:t>1/21/2022</a:t>
            </a:fld>
            <a:endParaRPr lang="en-US"/>
          </a:p>
        </p:txBody>
      </p:sp>
      <p:sp>
        <p:nvSpPr>
          <p:cNvPr id="5" name="Footer Placeholder 4">
            <a:extLst>
              <a:ext uri="{FF2B5EF4-FFF2-40B4-BE49-F238E27FC236}">
                <a16:creationId xmlns:a16="http://schemas.microsoft.com/office/drawing/2014/main" id="{BFBE3107-594A-4F2F-8411-449150DE2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5E917-86F9-4BD3-ADC8-C9941B8F840C}"/>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49598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2C6D-671C-4C6D-97A9-F95CD2E24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C5FF-D902-4265-A5EE-85C851137E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5B56F-C2E2-4768-B11B-CD56C1ED9C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2A0A4-197F-4975-B7C8-2364F21BB614}"/>
              </a:ext>
            </a:extLst>
          </p:cNvPr>
          <p:cNvSpPr>
            <a:spLocks noGrp="1"/>
          </p:cNvSpPr>
          <p:nvPr>
            <p:ph type="dt" sz="half" idx="10"/>
          </p:nvPr>
        </p:nvSpPr>
        <p:spPr/>
        <p:txBody>
          <a:bodyPr/>
          <a:lstStyle/>
          <a:p>
            <a:fld id="{0446F66E-5FB6-4EAC-ABA7-271CC422A228}" type="datetimeFigureOut">
              <a:rPr lang="en-US" smtClean="0"/>
              <a:t>1/21/2022</a:t>
            </a:fld>
            <a:endParaRPr lang="en-US"/>
          </a:p>
        </p:txBody>
      </p:sp>
      <p:sp>
        <p:nvSpPr>
          <p:cNvPr id="6" name="Footer Placeholder 5">
            <a:extLst>
              <a:ext uri="{FF2B5EF4-FFF2-40B4-BE49-F238E27FC236}">
                <a16:creationId xmlns:a16="http://schemas.microsoft.com/office/drawing/2014/main" id="{C263A3B3-EDD4-40EC-B9A6-95F0A6992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B7F0D-7E00-4081-A85F-49088DA8089B}"/>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422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2A1F-1B2E-4D0E-8C9E-4CC9B7BD8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0A58B-8091-4765-B3EB-8D9457410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2AFFE-DC8D-4F86-9BC4-975A29B1A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11CB43-D5DC-4C4D-A011-A16CA42CE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7411E-0CC0-4F07-8302-37F8B530FB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DB4A0-7CAA-4B11-9AD1-784C7F07D7C6}"/>
              </a:ext>
            </a:extLst>
          </p:cNvPr>
          <p:cNvSpPr>
            <a:spLocks noGrp="1"/>
          </p:cNvSpPr>
          <p:nvPr>
            <p:ph type="dt" sz="half" idx="10"/>
          </p:nvPr>
        </p:nvSpPr>
        <p:spPr/>
        <p:txBody>
          <a:bodyPr/>
          <a:lstStyle/>
          <a:p>
            <a:fld id="{0446F66E-5FB6-4EAC-ABA7-271CC422A228}" type="datetimeFigureOut">
              <a:rPr lang="en-US" smtClean="0"/>
              <a:t>1/21/2022</a:t>
            </a:fld>
            <a:endParaRPr lang="en-US"/>
          </a:p>
        </p:txBody>
      </p:sp>
      <p:sp>
        <p:nvSpPr>
          <p:cNvPr id="8" name="Footer Placeholder 7">
            <a:extLst>
              <a:ext uri="{FF2B5EF4-FFF2-40B4-BE49-F238E27FC236}">
                <a16:creationId xmlns:a16="http://schemas.microsoft.com/office/drawing/2014/main" id="{E450E941-1E99-4378-8B34-60427C6D05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53335-3651-4A46-8001-85D19EE80101}"/>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419077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3755-8367-4728-B448-E165E6DDF0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82AC3-8F6F-4859-A0BC-90A1D83A2142}"/>
              </a:ext>
            </a:extLst>
          </p:cNvPr>
          <p:cNvSpPr>
            <a:spLocks noGrp="1"/>
          </p:cNvSpPr>
          <p:nvPr>
            <p:ph type="dt" sz="half" idx="10"/>
          </p:nvPr>
        </p:nvSpPr>
        <p:spPr/>
        <p:txBody>
          <a:bodyPr/>
          <a:lstStyle/>
          <a:p>
            <a:fld id="{0446F66E-5FB6-4EAC-ABA7-271CC422A228}" type="datetimeFigureOut">
              <a:rPr lang="en-US" smtClean="0"/>
              <a:t>1/21/2022</a:t>
            </a:fld>
            <a:endParaRPr lang="en-US"/>
          </a:p>
        </p:txBody>
      </p:sp>
      <p:sp>
        <p:nvSpPr>
          <p:cNvPr id="4" name="Footer Placeholder 3">
            <a:extLst>
              <a:ext uri="{FF2B5EF4-FFF2-40B4-BE49-F238E27FC236}">
                <a16:creationId xmlns:a16="http://schemas.microsoft.com/office/drawing/2014/main" id="{7AD42833-EC48-40AC-AA16-84F51A2E4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39A5D-A7FD-4317-B9A9-0D7D8D18B010}"/>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001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0BB2B-BCCE-4242-8CCF-DA3A56F36E08}"/>
              </a:ext>
            </a:extLst>
          </p:cNvPr>
          <p:cNvSpPr>
            <a:spLocks noGrp="1"/>
          </p:cNvSpPr>
          <p:nvPr>
            <p:ph type="dt" sz="half" idx="10"/>
          </p:nvPr>
        </p:nvSpPr>
        <p:spPr/>
        <p:txBody>
          <a:bodyPr/>
          <a:lstStyle/>
          <a:p>
            <a:fld id="{0446F66E-5FB6-4EAC-ABA7-271CC422A228}" type="datetimeFigureOut">
              <a:rPr lang="en-US" smtClean="0"/>
              <a:t>1/21/2022</a:t>
            </a:fld>
            <a:endParaRPr lang="en-US"/>
          </a:p>
        </p:txBody>
      </p:sp>
      <p:sp>
        <p:nvSpPr>
          <p:cNvPr id="3" name="Footer Placeholder 2">
            <a:extLst>
              <a:ext uri="{FF2B5EF4-FFF2-40B4-BE49-F238E27FC236}">
                <a16:creationId xmlns:a16="http://schemas.microsoft.com/office/drawing/2014/main" id="{21D94D24-FE16-4886-98E6-1B170C392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C6D341-9FD9-440E-8579-56226E0ECDFF}"/>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2376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E19-F77C-4A52-8122-6504E0F85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6C0BC0-F3EF-41A7-88A7-90BF70C0A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230D3-314D-4214-811D-0EAE2EB33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81541-B8AA-46BD-986F-A96A94840BE2}"/>
              </a:ext>
            </a:extLst>
          </p:cNvPr>
          <p:cNvSpPr>
            <a:spLocks noGrp="1"/>
          </p:cNvSpPr>
          <p:nvPr>
            <p:ph type="dt" sz="half" idx="10"/>
          </p:nvPr>
        </p:nvSpPr>
        <p:spPr/>
        <p:txBody>
          <a:bodyPr/>
          <a:lstStyle/>
          <a:p>
            <a:fld id="{0446F66E-5FB6-4EAC-ABA7-271CC422A228}" type="datetimeFigureOut">
              <a:rPr lang="en-US" smtClean="0"/>
              <a:t>1/21/2022</a:t>
            </a:fld>
            <a:endParaRPr lang="en-US"/>
          </a:p>
        </p:txBody>
      </p:sp>
      <p:sp>
        <p:nvSpPr>
          <p:cNvPr id="6" name="Footer Placeholder 5">
            <a:extLst>
              <a:ext uri="{FF2B5EF4-FFF2-40B4-BE49-F238E27FC236}">
                <a16:creationId xmlns:a16="http://schemas.microsoft.com/office/drawing/2014/main" id="{BCD2ECBA-F1F7-4775-B604-BD31AE14D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0B49A-F61A-4C86-B197-0E8F2646827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8383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5C6C-6596-4B13-9CD8-AB6030AB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420CA-F047-4FE1-985C-E97FE6F9F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678FDB-EE89-457F-86A7-27A45D198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0A9DA-5F6E-4A8E-BADF-372660D26212}"/>
              </a:ext>
            </a:extLst>
          </p:cNvPr>
          <p:cNvSpPr>
            <a:spLocks noGrp="1"/>
          </p:cNvSpPr>
          <p:nvPr>
            <p:ph type="dt" sz="half" idx="10"/>
          </p:nvPr>
        </p:nvSpPr>
        <p:spPr/>
        <p:txBody>
          <a:bodyPr/>
          <a:lstStyle/>
          <a:p>
            <a:fld id="{0446F66E-5FB6-4EAC-ABA7-271CC422A228}" type="datetimeFigureOut">
              <a:rPr lang="en-US" smtClean="0"/>
              <a:t>1/21/2022</a:t>
            </a:fld>
            <a:endParaRPr lang="en-US"/>
          </a:p>
        </p:txBody>
      </p:sp>
      <p:sp>
        <p:nvSpPr>
          <p:cNvPr id="6" name="Footer Placeholder 5">
            <a:extLst>
              <a:ext uri="{FF2B5EF4-FFF2-40B4-BE49-F238E27FC236}">
                <a16:creationId xmlns:a16="http://schemas.microsoft.com/office/drawing/2014/main" id="{A57BB631-599C-44E2-AC29-E6D8312CF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F6455-2901-4E88-992B-0743E3AEFF54}"/>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89181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5A7C5-3608-4419-ADEF-1CC1949C2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AC37C-83FF-4DE8-A7DB-4F7F45444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6AEC-7087-4312-B2A9-48B2E1C47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6F66E-5FB6-4EAC-ABA7-271CC422A228}" type="datetimeFigureOut">
              <a:rPr lang="en-US" smtClean="0"/>
              <a:t>1/21/2022</a:t>
            </a:fld>
            <a:endParaRPr lang="en-US"/>
          </a:p>
        </p:txBody>
      </p:sp>
      <p:sp>
        <p:nvSpPr>
          <p:cNvPr id="5" name="Footer Placeholder 4">
            <a:extLst>
              <a:ext uri="{FF2B5EF4-FFF2-40B4-BE49-F238E27FC236}">
                <a16:creationId xmlns:a16="http://schemas.microsoft.com/office/drawing/2014/main" id="{4CD94FF1-F13D-4373-87B9-FEC3F646A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0035EF-8C03-4E7C-A839-877518A5E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34B65-8DCD-493D-BC2B-4D5FEDAF4551}" type="slidenum">
              <a:rPr lang="en-US" smtClean="0"/>
              <a:t>‹#›</a:t>
            </a:fld>
            <a:endParaRPr lang="en-US"/>
          </a:p>
        </p:txBody>
      </p:sp>
    </p:spTree>
    <p:extLst>
      <p:ext uri="{BB962C8B-B14F-4D97-AF65-F5344CB8AC3E}">
        <p14:creationId xmlns:p14="http://schemas.microsoft.com/office/powerpoint/2010/main" val="28514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2065-3F60-4248-8B9B-64CCDDC21877}"/>
              </a:ext>
            </a:extLst>
          </p:cNvPr>
          <p:cNvSpPr>
            <a:spLocks noGrp="1"/>
          </p:cNvSpPr>
          <p:nvPr>
            <p:ph type="ctrTitle"/>
          </p:nvPr>
        </p:nvSpPr>
        <p:spPr>
          <a:xfrm>
            <a:off x="1524000" y="3583858"/>
            <a:ext cx="9144000" cy="1679259"/>
          </a:xfrm>
        </p:spPr>
        <p:txBody>
          <a:bodyPr>
            <a:normAutofit fontScale="90000"/>
          </a:bodyPr>
          <a:lstStyle/>
          <a:p>
            <a:br>
              <a:rPr lang="en-US" dirty="0"/>
            </a:br>
            <a:br>
              <a:rPr lang="en-US" dirty="0"/>
            </a:br>
            <a:br>
              <a:rPr lang="en-US" dirty="0"/>
            </a:br>
            <a:br>
              <a:rPr lang="en-US" dirty="0"/>
            </a:br>
            <a:r>
              <a:rPr lang="en-US" dirty="0"/>
              <a:t>Tyler Lonestar     Chapter</a:t>
            </a:r>
            <a:br>
              <a:rPr lang="en-US" dirty="0"/>
            </a:br>
            <a:br>
              <a:rPr lang="en-US" dirty="0"/>
            </a:br>
            <a:br>
              <a:rPr lang="en-US" dirty="0"/>
            </a:br>
            <a:r>
              <a:rPr lang="en-US" dirty="0"/>
              <a:t>Coaches Meeting</a:t>
            </a:r>
            <a:br>
              <a:rPr lang="en-US" dirty="0"/>
            </a:br>
            <a:r>
              <a:rPr lang="en-US" dirty="0"/>
              <a:t>January 12, 2022</a:t>
            </a:r>
          </a:p>
        </p:txBody>
      </p:sp>
      <p:pic>
        <p:nvPicPr>
          <p:cNvPr id="4" name="Picture 3">
            <a:extLst>
              <a:ext uri="{FF2B5EF4-FFF2-40B4-BE49-F238E27FC236}">
                <a16:creationId xmlns:a16="http://schemas.microsoft.com/office/drawing/2014/main" id="{0A566084-20E7-4B23-8C57-D383A37BB60C}"/>
              </a:ext>
            </a:extLst>
          </p:cNvPr>
          <p:cNvPicPr>
            <a:picLocks noChangeAspect="1"/>
          </p:cNvPicPr>
          <p:nvPr/>
        </p:nvPicPr>
        <p:blipFill>
          <a:blip r:embed="rId3"/>
          <a:stretch>
            <a:fillRect/>
          </a:stretch>
        </p:blipFill>
        <p:spPr>
          <a:xfrm>
            <a:off x="6659128" y="1558725"/>
            <a:ext cx="543001" cy="543001"/>
          </a:xfrm>
          <a:prstGeom prst="rect">
            <a:avLst/>
          </a:prstGeom>
        </p:spPr>
      </p:pic>
    </p:spTree>
    <p:extLst>
      <p:ext uri="{BB962C8B-B14F-4D97-AF65-F5344CB8AC3E}">
        <p14:creationId xmlns:p14="http://schemas.microsoft.com/office/powerpoint/2010/main" val="4221070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None/>
            </a:pPr>
            <a:r>
              <a:rPr lang="en-US"/>
              <a:t>UNIFORMS, PLAYER EQUIPMENT</a:t>
            </a:r>
            <a:br>
              <a:rPr lang="en-US"/>
            </a:br>
            <a:r>
              <a:rPr lang="en-US"/>
              <a:t>RULE 3-2-5</a:t>
            </a:r>
            <a:r>
              <a:rPr lang="en-US" cap="none"/>
              <a:t>b</a:t>
            </a:r>
            <a:r>
              <a:rPr lang="en-US" sz="4000" cap="none"/>
              <a:t>, 3-2-12</a:t>
            </a:r>
            <a:endParaRPr/>
          </a:p>
        </p:txBody>
      </p:sp>
      <p:sp>
        <p:nvSpPr>
          <p:cNvPr id="174" name="Google Shape;174;p5"/>
          <p:cNvSpPr txBox="1">
            <a:spLocks noGrp="1"/>
          </p:cNvSpPr>
          <p:nvPr>
            <p:ph type="body" idx="1"/>
          </p:nvPr>
        </p:nvSpPr>
        <p:spPr>
          <a:xfrm>
            <a:off x="1917184" y="5463561"/>
            <a:ext cx="8741291" cy="12049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300"/>
              <a:buNone/>
            </a:pPr>
            <a:r>
              <a:rPr lang="en-US" sz="2300">
                <a:latin typeface="Calibri"/>
                <a:ea typeface="Calibri"/>
                <a:cs typeface="Calibri"/>
                <a:sym typeface="Calibri"/>
              </a:rPr>
              <a:t>Plastic visors and bandannas are still prohibited. However, language prohibiting hard items to control the hair, such as beads, has been removed.</a:t>
            </a:r>
            <a:endParaRPr sz="2300">
              <a:latin typeface="Calibri"/>
              <a:ea typeface="Calibri"/>
              <a:cs typeface="Calibri"/>
              <a:sym typeface="Calibri"/>
            </a:endParaRPr>
          </a:p>
        </p:txBody>
      </p:sp>
      <p:pic>
        <p:nvPicPr>
          <p:cNvPr id="175" name="Google Shape;175;p5" descr="A picture containing diagram&#10;&#10;Description automatically generated"/>
          <p:cNvPicPr preferRelativeResize="0"/>
          <p:nvPr/>
        </p:nvPicPr>
        <p:blipFill rotWithShape="1">
          <a:blip r:embed="rId3">
            <a:alphaModFix/>
          </a:blip>
          <a:srcRect/>
          <a:stretch/>
        </p:blipFill>
        <p:spPr>
          <a:xfrm>
            <a:off x="2543038" y="2013638"/>
            <a:ext cx="7731777" cy="34946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
                                            <p:txEl>
                                              <p:pRg st="0" end="0"/>
                                            </p:txEl>
                                          </p:spTgt>
                                        </p:tgtEl>
                                        <p:attrNameLst>
                                          <p:attrName>style.visibility</p:attrName>
                                        </p:attrNameLst>
                                      </p:cBhvr>
                                      <p:to>
                                        <p:strVal val="visible"/>
                                      </p:to>
                                    </p:set>
                                    <p:animEffect transition="in" filter="fade">
                                      <p:cBhvr>
                                        <p:cTn id="11" dur="500"/>
                                        <p:tgtEl>
                                          <p:spTgt spid="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UNIFORMS, PLAYER EQUIPMENT</a:t>
            </a:r>
            <a:br>
              <a:rPr lang="en-US" dirty="0"/>
            </a:br>
            <a:r>
              <a:rPr lang="en-US" dirty="0"/>
              <a:t>RULE 3-2-5</a:t>
            </a:r>
            <a:r>
              <a:rPr lang="en-US" cap="none" dirty="0"/>
              <a:t>c</a:t>
            </a:r>
            <a:r>
              <a:rPr lang="en-US" dirty="0"/>
              <a:t> </a:t>
            </a:r>
            <a:endParaRPr dirty="0"/>
          </a:p>
        </p:txBody>
      </p:sp>
      <p:sp>
        <p:nvSpPr>
          <p:cNvPr id="182" name="Google Shape;182;p6"/>
          <p:cNvSpPr txBox="1">
            <a:spLocks noGrp="1"/>
          </p:cNvSpPr>
          <p:nvPr>
            <p:ph type="body" idx="1"/>
          </p:nvPr>
        </p:nvSpPr>
        <p:spPr>
          <a:xfrm>
            <a:off x="1548714" y="5662506"/>
            <a:ext cx="9119286" cy="89069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dirty="0">
                <a:latin typeface="Calibri"/>
                <a:ea typeface="Calibri"/>
                <a:cs typeface="Calibri"/>
                <a:sym typeface="Calibri"/>
              </a:rPr>
              <a:t>Players may wear head coverings for religious reasons. The headwear must be made of non-abrasive, soft materials and must fit securely so that it is unlikely to come off during play.  Head coverings worn for medical reasons must still receive state association approval. </a:t>
            </a:r>
            <a:endParaRPr sz="2000" dirty="0">
              <a:latin typeface="Calibri"/>
              <a:ea typeface="Calibri"/>
              <a:cs typeface="Calibri"/>
              <a:sym typeface="Calibri"/>
            </a:endParaRPr>
          </a:p>
        </p:txBody>
      </p:sp>
      <p:pic>
        <p:nvPicPr>
          <p:cNvPr id="183" name="Google Shape;183;p6" descr="A picture containing diagram&#10;&#10;Description automatically generated"/>
          <p:cNvPicPr preferRelativeResize="0"/>
          <p:nvPr/>
        </p:nvPicPr>
        <p:blipFill rotWithShape="1">
          <a:blip r:embed="rId3">
            <a:alphaModFix/>
          </a:blip>
          <a:srcRect/>
          <a:stretch/>
        </p:blipFill>
        <p:spPr>
          <a:xfrm>
            <a:off x="2489887" y="1946994"/>
            <a:ext cx="7772400" cy="37307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2">
                                            <p:txEl>
                                              <p:pRg st="0" end="0"/>
                                            </p:txEl>
                                          </p:spTgt>
                                        </p:tgtEl>
                                        <p:attrNameLst>
                                          <p:attrName>style.visibility</p:attrName>
                                        </p:attrNameLst>
                                      </p:cBhvr>
                                      <p:to>
                                        <p:strVal val="visible"/>
                                      </p:to>
                                    </p:set>
                                    <p:animEffect transition="in" filter="fade">
                                      <p:cBhvr>
                                        <p:cTn id="11" dur="500"/>
                                        <p:tgtEl>
                                          <p:spTgt spid="1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a:spLocks noGrp="1"/>
          </p:cNvSpPr>
          <p:nvPr>
            <p:ph type="title"/>
          </p:nvPr>
        </p:nvSpPr>
        <p:spPr>
          <a:xfrm>
            <a:off x="1940985" y="525463"/>
            <a:ext cx="10026649" cy="1204912"/>
          </a:xfrm>
          <a:prstGeom prst="rect">
            <a:avLst/>
          </a:prstGeom>
          <a:noFill/>
          <a:ln>
            <a:noFill/>
          </a:ln>
        </p:spPr>
        <p:txBody>
          <a:bodyPr spcFirstLastPara="1" wrap="square" lIns="91425" tIns="45700" rIns="91425" bIns="45700" anchor="ctr" anchorCtr="0">
            <a:noAutofit/>
          </a:bodyPr>
          <a:lstStyle/>
          <a:p>
            <a:pPr marL="0" lvl="0" indent="0" algn="l" rtl="0">
              <a:lnSpc>
                <a:spcPct val="105555"/>
              </a:lnSpc>
              <a:spcBef>
                <a:spcPts val="0"/>
              </a:spcBef>
              <a:spcAft>
                <a:spcPts val="0"/>
              </a:spcAft>
              <a:buNone/>
            </a:pPr>
            <a:r>
              <a:rPr lang="en-US" sz="3600"/>
              <a:t>COACH ATTIRE</a:t>
            </a:r>
            <a:br>
              <a:rPr lang="en-US" sz="3600"/>
            </a:br>
            <a:r>
              <a:rPr lang="en-US" sz="3600"/>
              <a:t>RULE 3-5-3</a:t>
            </a:r>
            <a:endParaRPr/>
          </a:p>
        </p:txBody>
      </p:sp>
      <p:sp>
        <p:nvSpPr>
          <p:cNvPr id="190" name="Google Shape;190;p7"/>
          <p:cNvSpPr txBox="1"/>
          <p:nvPr/>
        </p:nvSpPr>
        <p:spPr>
          <a:xfrm>
            <a:off x="5351047" y="2307968"/>
            <a:ext cx="6307553" cy="318440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Noto Sans Symbols"/>
              <a:buChar char="▪"/>
            </a:pPr>
            <a:r>
              <a:rPr lang="en-US" sz="3200" dirty="0">
                <a:solidFill>
                  <a:schemeClr val="dk1"/>
                </a:solidFill>
                <a:latin typeface="Calibri"/>
                <a:ea typeface="Calibri"/>
                <a:cs typeface="Calibri"/>
                <a:sym typeface="Calibri"/>
              </a:rPr>
              <a:t>While in live-ball areas, a coach shall be attired in a school uniform or jersey/coaching shirt with slacks, shorts, or other leg coverings in school colors or colors of khaki, black, white or gray. </a:t>
            </a:r>
            <a:endParaRPr sz="3200" dirty="0">
              <a:solidFill>
                <a:srgbClr val="414B56"/>
              </a:solidFill>
              <a:latin typeface="Calibri"/>
              <a:ea typeface="Calibri"/>
              <a:cs typeface="Calibri"/>
              <a:sym typeface="Calibri"/>
            </a:endParaRPr>
          </a:p>
          <a:p>
            <a:pPr marL="342900" marR="0" lvl="0" indent="-177800" algn="l" rtl="0">
              <a:spcBef>
                <a:spcPts val="0"/>
              </a:spcBef>
              <a:spcAft>
                <a:spcPts val="0"/>
              </a:spcAft>
              <a:buClr>
                <a:schemeClr val="dk1"/>
              </a:buClr>
              <a:buSzPts val="2600"/>
              <a:buFont typeface="Noto Sans Symbols"/>
              <a:buNone/>
            </a:pPr>
            <a:endParaRPr sz="2600" dirty="0">
              <a:solidFill>
                <a:schemeClr val="dk1"/>
              </a:solidFill>
              <a:latin typeface="Calibri"/>
              <a:ea typeface="Calibri"/>
              <a:cs typeface="Calibri"/>
              <a:sym typeface="Calibri"/>
            </a:endParaRPr>
          </a:p>
        </p:txBody>
      </p:sp>
      <p:pic>
        <p:nvPicPr>
          <p:cNvPr id="191" name="Google Shape;191;p7" descr="A picture containing text&#10;&#10;Description automatically generated"/>
          <p:cNvPicPr preferRelativeResize="0"/>
          <p:nvPr/>
        </p:nvPicPr>
        <p:blipFill rotWithShape="1">
          <a:blip r:embed="rId3">
            <a:alphaModFix/>
          </a:blip>
          <a:srcRect/>
          <a:stretch/>
        </p:blipFill>
        <p:spPr>
          <a:xfrm>
            <a:off x="1798979" y="2085889"/>
            <a:ext cx="3377893" cy="42466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0"/>
                                        </p:tgtEl>
                                        <p:attrNameLst>
                                          <p:attrName>style.visibility</p:attrName>
                                        </p:attrNameLst>
                                      </p:cBhvr>
                                      <p:to>
                                        <p:strVal val="visible"/>
                                      </p:to>
                                    </p:set>
                                    <p:animEffect transition="in" filter="fade">
                                      <p:cBhvr>
                                        <p:cTn id="11"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05c6644b64_0_5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5555"/>
              </a:lnSpc>
              <a:spcBef>
                <a:spcPts val="0"/>
              </a:spcBef>
              <a:spcAft>
                <a:spcPts val="0"/>
              </a:spcAft>
              <a:buNone/>
            </a:pPr>
            <a:r>
              <a:rPr lang="en-US" sz="3600" dirty="0"/>
              <a:t>COACH ATTIRE</a:t>
            </a:r>
            <a:br>
              <a:rPr lang="en-US" sz="3600" dirty="0"/>
            </a:br>
            <a:r>
              <a:rPr lang="en-US" sz="3600" dirty="0"/>
              <a:t>RULE 3-5-3</a:t>
            </a:r>
            <a:endParaRPr dirty="0"/>
          </a:p>
        </p:txBody>
      </p:sp>
      <p:sp>
        <p:nvSpPr>
          <p:cNvPr id="2" name="Text Placeholder 1">
            <a:extLst>
              <a:ext uri="{FF2B5EF4-FFF2-40B4-BE49-F238E27FC236}">
                <a16:creationId xmlns:a16="http://schemas.microsoft.com/office/drawing/2014/main" id="{23AA90B9-DEE9-4BF6-87FE-208592C3BF2F}"/>
              </a:ext>
            </a:extLst>
          </p:cNvPr>
          <p:cNvSpPr>
            <a:spLocks noGrp="1"/>
          </p:cNvSpPr>
          <p:nvPr>
            <p:ph type="body" idx="1"/>
          </p:nvPr>
        </p:nvSpPr>
        <p:spPr>
          <a:xfrm>
            <a:off x="5320146" y="1989138"/>
            <a:ext cx="5777345" cy="4338637"/>
          </a:xfrm>
        </p:spPr>
        <p:txBody>
          <a:bodyPr/>
          <a:lstStyle/>
          <a:p>
            <a:r>
              <a:rPr lang="en-US" sz="2800" dirty="0"/>
              <a:t>Coaches can wear any style of leg covering</a:t>
            </a:r>
          </a:p>
          <a:p>
            <a:pPr lvl="1"/>
            <a:r>
              <a:rPr lang="en-US" sz="2800" dirty="0"/>
              <a:t>Stretch pants – ok</a:t>
            </a:r>
          </a:p>
          <a:p>
            <a:pPr lvl="1"/>
            <a:r>
              <a:rPr lang="en-US" sz="2800" dirty="0">
                <a:highlight>
                  <a:srgbClr val="C0C0C0"/>
                </a:highlight>
              </a:rPr>
              <a:t>Jeans – Not ok</a:t>
            </a:r>
          </a:p>
          <a:p>
            <a:r>
              <a:rPr lang="en-US" sz="2800" dirty="0"/>
              <a:t>If color worn is not permissible:</a:t>
            </a:r>
          </a:p>
          <a:p>
            <a:pPr lvl="1"/>
            <a:r>
              <a:rPr lang="en-US" sz="2800" dirty="0"/>
              <a:t>Ask for them to change</a:t>
            </a:r>
          </a:p>
          <a:p>
            <a:pPr lvl="1"/>
            <a:r>
              <a:rPr lang="en-US" sz="2800" dirty="0"/>
              <a:t>Yes, play on</a:t>
            </a:r>
          </a:p>
          <a:p>
            <a:pPr lvl="1"/>
            <a:r>
              <a:rPr lang="en-US" sz="2800" i="1" dirty="0">
                <a:solidFill>
                  <a:schemeClr val="accent2"/>
                </a:solidFill>
              </a:rPr>
              <a:t>No, play on, submit UIL incident report via TASO web site after the game</a:t>
            </a:r>
          </a:p>
          <a:p>
            <a:endParaRPr lang="en-US" dirty="0"/>
          </a:p>
        </p:txBody>
      </p:sp>
      <p:pic>
        <p:nvPicPr>
          <p:cNvPr id="9" name="Google Shape;191;p7" descr="A picture containing text&#10;&#10;Description automatically generated">
            <a:extLst>
              <a:ext uri="{FF2B5EF4-FFF2-40B4-BE49-F238E27FC236}">
                <a16:creationId xmlns:a16="http://schemas.microsoft.com/office/drawing/2014/main" id="{1FD3BF3D-306B-4EF5-92D9-3DB52AC1A8C6}"/>
              </a:ext>
            </a:extLst>
          </p:cNvPr>
          <p:cNvPicPr preferRelativeResize="0"/>
          <p:nvPr/>
        </p:nvPicPr>
        <p:blipFill rotWithShape="1">
          <a:blip r:embed="rId3">
            <a:alphaModFix/>
          </a:blip>
          <a:srcRect/>
          <a:stretch/>
        </p:blipFill>
        <p:spPr>
          <a:xfrm>
            <a:off x="1798979" y="2085889"/>
            <a:ext cx="3377893" cy="4246648"/>
          </a:xfrm>
          <a:prstGeom prst="rect">
            <a:avLst/>
          </a:prstGeom>
          <a:noFill/>
          <a:ln>
            <a:noFill/>
          </a:ln>
        </p:spPr>
      </p:pic>
    </p:spTree>
    <p:extLst>
      <p:ext uri="{BB962C8B-B14F-4D97-AF65-F5344CB8AC3E}">
        <p14:creationId xmlns:p14="http://schemas.microsoft.com/office/powerpoint/2010/main" val="305846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BENCH AND FIELD CONDUCT</a:t>
            </a:r>
            <a:br>
              <a:rPr lang="en-US" dirty="0"/>
            </a:br>
            <a:r>
              <a:rPr lang="en-US" dirty="0"/>
              <a:t>RULE 3-6-21,PENALTY (NEW)</a:t>
            </a:r>
            <a:endParaRPr dirty="0"/>
          </a:p>
        </p:txBody>
      </p:sp>
      <p:sp>
        <p:nvSpPr>
          <p:cNvPr id="206" name="Google Shape;206;p8"/>
          <p:cNvSpPr txBox="1">
            <a:spLocks noGrp="1"/>
          </p:cNvSpPr>
          <p:nvPr>
            <p:ph type="body" idx="1"/>
          </p:nvPr>
        </p:nvSpPr>
        <p:spPr>
          <a:xfrm>
            <a:off x="1721707" y="5442852"/>
            <a:ext cx="9003443" cy="8896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dirty="0">
                <a:latin typeface="Calibri"/>
                <a:ea typeface="Calibri"/>
                <a:cs typeface="Calibri"/>
                <a:sym typeface="Calibri"/>
              </a:rPr>
              <a:t>Batters shall not use a damaged bat that was previously removed from the game by an umpire.  </a:t>
            </a:r>
            <a:r>
              <a:rPr lang="en-US" sz="2000" b="1" i="1" dirty="0">
                <a:solidFill>
                  <a:schemeClr val="accent2"/>
                </a:solidFill>
                <a:latin typeface="Calibri"/>
                <a:ea typeface="Calibri"/>
                <a:cs typeface="Calibri"/>
                <a:sym typeface="Calibri"/>
              </a:rPr>
              <a:t>PENALTY: </a:t>
            </a:r>
            <a:r>
              <a:rPr lang="en-US" sz="2000" i="1" dirty="0">
                <a:solidFill>
                  <a:schemeClr val="accent2"/>
                </a:solidFill>
                <a:latin typeface="Calibri"/>
                <a:ea typeface="Calibri"/>
                <a:cs typeface="Calibri"/>
                <a:sym typeface="Calibri"/>
              </a:rPr>
              <a:t>The batter shall be called out and the batter and head coach shall be restricted to the dugout for the remainder of the game. </a:t>
            </a:r>
            <a:endParaRPr sz="2000" i="1" dirty="0">
              <a:solidFill>
                <a:schemeClr val="accent2"/>
              </a:solidFill>
              <a:latin typeface="Calibri"/>
              <a:ea typeface="Calibri"/>
              <a:cs typeface="Calibri"/>
              <a:sym typeface="Calibri"/>
            </a:endParaRPr>
          </a:p>
        </p:txBody>
      </p:sp>
      <p:pic>
        <p:nvPicPr>
          <p:cNvPr id="207" name="Google Shape;207;p8" descr="A group of people playing baseball&#10;&#10;Description automatically generated with low confidence"/>
          <p:cNvPicPr preferRelativeResize="0"/>
          <p:nvPr/>
        </p:nvPicPr>
        <p:blipFill rotWithShape="1">
          <a:blip r:embed="rId3">
            <a:alphaModFix/>
          </a:blip>
          <a:srcRect/>
          <a:stretch/>
        </p:blipFill>
        <p:spPr>
          <a:xfrm>
            <a:off x="2385828" y="2009601"/>
            <a:ext cx="7883039" cy="3398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6">
                                            <p:txEl>
                                              <p:pRg st="0" end="0"/>
                                            </p:txEl>
                                          </p:spTgt>
                                        </p:tgtEl>
                                        <p:attrNameLst>
                                          <p:attrName>style.visibility</p:attrName>
                                        </p:attrNameLst>
                                      </p:cBhvr>
                                      <p:to>
                                        <p:strVal val="visible"/>
                                      </p:to>
                                    </p:set>
                                    <p:animEffect transition="in" filter="fade">
                                      <p:cBhvr>
                                        <p:cTn id="11" dur="500"/>
                                        <p:tgtEl>
                                          <p:spTgt spid="2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05c6644b64_0_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INFRACTIONS BY PITCHER (FP)</a:t>
            </a:r>
            <a:br>
              <a:rPr lang="en-US"/>
            </a:br>
            <a:r>
              <a:rPr lang="en-US"/>
              <a:t>RULE 6-2-2 &amp; NOTE (NEW)</a:t>
            </a:r>
            <a:endParaRPr/>
          </a:p>
        </p:txBody>
      </p:sp>
      <p:sp>
        <p:nvSpPr>
          <p:cNvPr id="222" name="Google Shape;222;g105c6644b64_0_23"/>
          <p:cNvSpPr txBox="1">
            <a:spLocks noGrp="1"/>
          </p:cNvSpPr>
          <p:nvPr>
            <p:ph type="body" idx="1"/>
          </p:nvPr>
        </p:nvSpPr>
        <p:spPr>
          <a:xfrm>
            <a:off x="6483179" y="1989138"/>
            <a:ext cx="5484984" cy="433863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latin typeface="Calibri"/>
                <a:ea typeface="Calibri"/>
                <a:cs typeface="Calibri"/>
                <a:sym typeface="Calibri"/>
              </a:rPr>
              <a:t>Pitchers are prohibited from wearing anything on the pitching hand, wrist, arm or thighs which the umpire judges to be distracting to the batter. </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This language has been moved out of the penalty for 6-2-2 and a new note was created to clarify distracting items fall under equipment and are not subject to an illegal pitch penalty.</a:t>
            </a:r>
            <a:endParaRPr sz="2400" dirty="0">
              <a:latin typeface="Calibri"/>
              <a:ea typeface="Calibri"/>
              <a:cs typeface="Calibri"/>
              <a:sym typeface="Calibri"/>
            </a:endParaRPr>
          </a:p>
        </p:txBody>
      </p:sp>
      <p:pic>
        <p:nvPicPr>
          <p:cNvPr id="223" name="Google Shape;223;g105c6644b64_0_23" descr="A picture containing text, vector graphics&#10;&#10;Description automatically generated"/>
          <p:cNvPicPr preferRelativeResize="0"/>
          <p:nvPr/>
        </p:nvPicPr>
        <p:blipFill rotWithShape="1">
          <a:blip r:embed="rId3">
            <a:alphaModFix/>
          </a:blip>
          <a:srcRect/>
          <a:stretch/>
        </p:blipFill>
        <p:spPr>
          <a:xfrm>
            <a:off x="1659430" y="2001104"/>
            <a:ext cx="4823749" cy="44489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2">
                                            <p:txEl>
                                              <p:pRg st="0" end="0"/>
                                            </p:txEl>
                                          </p:spTgt>
                                        </p:tgtEl>
                                        <p:attrNameLst>
                                          <p:attrName>style.visibility</p:attrName>
                                        </p:attrNameLst>
                                      </p:cBhvr>
                                      <p:to>
                                        <p:strVal val="visible"/>
                                      </p:to>
                                    </p:set>
                                    <p:animEffect transition="in" filter="fade">
                                      <p:cBhvr>
                                        <p:cTn id="11" dur="500"/>
                                        <p:tgtEl>
                                          <p:spTgt spid="22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2">
                                            <p:txEl>
                                              <p:pRg st="1" end="1"/>
                                            </p:txEl>
                                          </p:spTgt>
                                        </p:tgtEl>
                                        <p:attrNameLst>
                                          <p:attrName>style.visibility</p:attrName>
                                        </p:attrNameLst>
                                      </p:cBhvr>
                                      <p:to>
                                        <p:strVal val="visible"/>
                                      </p:to>
                                    </p:set>
                                    <p:animEffect transition="in" filter="fade">
                                      <p:cBhvr>
                                        <p:cTn id="16" dur="500"/>
                                        <p:tgtEl>
                                          <p:spTgt spid="2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DAMAGED BAT</a:t>
            </a:r>
            <a:br>
              <a:rPr lang="en-US" dirty="0"/>
            </a:br>
            <a:r>
              <a:rPr lang="en-US" dirty="0"/>
              <a:t>RULE 7-4-15, PENALTY (NEW)</a:t>
            </a:r>
            <a:endParaRPr dirty="0"/>
          </a:p>
        </p:txBody>
      </p:sp>
      <p:pic>
        <p:nvPicPr>
          <p:cNvPr id="238" name="Google Shape;238;p10" descr="Text&#10;&#10;Description automatically generated with low confidence"/>
          <p:cNvPicPr preferRelativeResize="0"/>
          <p:nvPr/>
        </p:nvPicPr>
        <p:blipFill rotWithShape="1">
          <a:blip r:embed="rId3">
            <a:alphaModFix/>
          </a:blip>
          <a:srcRect/>
          <a:stretch/>
        </p:blipFill>
        <p:spPr>
          <a:xfrm>
            <a:off x="1614130" y="1948351"/>
            <a:ext cx="3996436" cy="4422286"/>
          </a:xfrm>
          <a:prstGeom prst="rect">
            <a:avLst/>
          </a:prstGeom>
          <a:noFill/>
          <a:ln>
            <a:noFill/>
          </a:ln>
        </p:spPr>
      </p:pic>
      <p:sp>
        <p:nvSpPr>
          <p:cNvPr id="239" name="Google Shape;239;p10"/>
          <p:cNvSpPr txBox="1"/>
          <p:nvPr/>
        </p:nvSpPr>
        <p:spPr>
          <a:xfrm>
            <a:off x="5754916" y="2137786"/>
            <a:ext cx="5613300"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3600"/>
              <a:buFont typeface="Noto Sans Symbols"/>
              <a:buChar char="▪"/>
            </a:pPr>
            <a:r>
              <a:rPr lang="en-US" sz="3600" dirty="0">
                <a:solidFill>
                  <a:schemeClr val="dk1"/>
                </a:solidFill>
                <a:latin typeface="Calibri"/>
                <a:ea typeface="Calibri"/>
                <a:cs typeface="Calibri"/>
                <a:sym typeface="Calibri"/>
              </a:rPr>
              <a:t>Adds language to identify a batter entering the batter’s box with a damaged bat previously removed from the game is out.</a:t>
            </a:r>
            <a:endParaRPr sz="36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9">
                                            <p:txEl>
                                              <p:pRg st="0" end="0"/>
                                            </p:txEl>
                                          </p:spTgt>
                                        </p:tgtEl>
                                        <p:attrNameLst>
                                          <p:attrName>style.visibility</p:attrName>
                                        </p:attrNameLst>
                                      </p:cBhvr>
                                      <p:to>
                                        <p:strVal val="visible"/>
                                      </p:to>
                                    </p:set>
                                    <p:animEffect transition="in" filter="fade">
                                      <p:cBhvr>
                                        <p:cTn id="11" dur="500"/>
                                        <p:tgtEl>
                                          <p:spTgt spid="2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1"/>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BATTER-RUNNER IS OUT</a:t>
            </a:r>
            <a:br>
              <a:rPr lang="en-US"/>
            </a:br>
            <a:r>
              <a:rPr lang="en-US"/>
              <a:t>RULE 8-2-6</a:t>
            </a:r>
            <a:endParaRPr/>
          </a:p>
        </p:txBody>
      </p:sp>
      <p:sp>
        <p:nvSpPr>
          <p:cNvPr id="254" name="Google Shape;254;p11"/>
          <p:cNvSpPr txBox="1">
            <a:spLocks noGrp="1"/>
          </p:cNvSpPr>
          <p:nvPr>
            <p:ph type="body" idx="1"/>
          </p:nvPr>
        </p:nvSpPr>
        <p:spPr>
          <a:xfrm>
            <a:off x="6096000" y="2286385"/>
            <a:ext cx="5871634" cy="368223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Char char="▪"/>
            </a:pPr>
            <a:r>
              <a:rPr lang="en-US" sz="3600">
                <a:latin typeface="Calibri"/>
                <a:ea typeface="Calibri"/>
                <a:cs typeface="Calibri"/>
                <a:sym typeface="Calibri"/>
              </a:rPr>
              <a:t>A runner is considered outside the running lane if either foot last contacted the ground completely outside the lane. </a:t>
            </a:r>
            <a:endParaRPr sz="3600">
              <a:latin typeface="Calibri"/>
              <a:ea typeface="Calibri"/>
              <a:cs typeface="Calibri"/>
              <a:sym typeface="Calibri"/>
            </a:endParaRPr>
          </a:p>
        </p:txBody>
      </p:sp>
      <p:pic>
        <p:nvPicPr>
          <p:cNvPr id="255" name="Google Shape;255;p11" descr="A picture containing text, automaton&#10;&#10;Description automatically generated"/>
          <p:cNvPicPr preferRelativeResize="0"/>
          <p:nvPr/>
        </p:nvPicPr>
        <p:blipFill rotWithShape="1">
          <a:blip r:embed="rId3">
            <a:alphaModFix/>
          </a:blip>
          <a:srcRect/>
          <a:stretch/>
        </p:blipFill>
        <p:spPr>
          <a:xfrm>
            <a:off x="1750381" y="1994239"/>
            <a:ext cx="4079227" cy="4389248"/>
          </a:xfrm>
          <a:prstGeom prst="rect">
            <a:avLst/>
          </a:prstGeom>
          <a:noFill/>
          <a:ln>
            <a:noFill/>
          </a:ln>
        </p:spPr>
      </p:pic>
    </p:spTree>
    <p:extLst>
      <p:ext uri="{BB962C8B-B14F-4D97-AF65-F5344CB8AC3E}">
        <p14:creationId xmlns:p14="http://schemas.microsoft.com/office/powerpoint/2010/main" val="378428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4">
                                            <p:txEl>
                                              <p:pRg st="0" end="0"/>
                                            </p:txEl>
                                          </p:spTgt>
                                        </p:tgtEl>
                                        <p:attrNameLst>
                                          <p:attrName>style.visibility</p:attrName>
                                        </p:attrNameLst>
                                      </p:cBhvr>
                                      <p:to>
                                        <p:strVal val="visible"/>
                                      </p:to>
                                    </p:set>
                                    <p:animEffect transition="in" filter="fade">
                                      <p:cBhvr>
                                        <p:cTn id="11" dur="500"/>
                                        <p:tgtEl>
                                          <p:spTgt spid="2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05c6644b64_0_51"/>
          <p:cNvSpPr txBox="1">
            <a:spLocks noGrp="1"/>
          </p:cNvSpPr>
          <p:nvPr>
            <p:ph type="title"/>
          </p:nvPr>
        </p:nvSpPr>
        <p:spPr>
          <a:xfrm>
            <a:off x="1941513" y="525463"/>
            <a:ext cx="10026600" cy="120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BATTER-RUNNER IS OUT</a:t>
            </a:r>
            <a:br>
              <a:rPr lang="en-US"/>
            </a:br>
            <a:r>
              <a:rPr lang="en-US"/>
              <a:t>RULE 8-2-6</a:t>
            </a:r>
            <a:endParaRPr/>
          </a:p>
        </p:txBody>
      </p:sp>
      <p:sp>
        <p:nvSpPr>
          <p:cNvPr id="262" name="Google Shape;262;g105c6644b64_0_51"/>
          <p:cNvSpPr txBox="1">
            <a:spLocks noGrp="1"/>
          </p:cNvSpPr>
          <p:nvPr>
            <p:ph type="body" idx="1"/>
          </p:nvPr>
        </p:nvSpPr>
        <p:spPr>
          <a:xfrm>
            <a:off x="6096000" y="2286385"/>
            <a:ext cx="5871600" cy="3682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Char char="▪"/>
            </a:pPr>
            <a:r>
              <a:rPr lang="en-US" sz="3600" dirty="0"/>
              <a:t>Past rule stated “if either foot is completely outside the lane and in contact with the ground”</a:t>
            </a:r>
            <a:endParaRPr sz="3600" dirty="0"/>
          </a:p>
        </p:txBody>
      </p:sp>
      <p:pic>
        <p:nvPicPr>
          <p:cNvPr id="263" name="Google Shape;263;g105c6644b64_0_51" descr="A picture containing text, automaton&#10;&#10;Description automatically generated"/>
          <p:cNvPicPr preferRelativeResize="0"/>
          <p:nvPr/>
        </p:nvPicPr>
        <p:blipFill rotWithShape="1">
          <a:blip r:embed="rId3">
            <a:alphaModFix/>
          </a:blip>
          <a:srcRect/>
          <a:stretch/>
        </p:blipFill>
        <p:spPr>
          <a:xfrm>
            <a:off x="1750381" y="1994239"/>
            <a:ext cx="4079228" cy="4389248"/>
          </a:xfrm>
          <a:prstGeom prst="rect">
            <a:avLst/>
          </a:prstGeom>
          <a:noFill/>
          <a:ln>
            <a:noFill/>
          </a:ln>
        </p:spPr>
      </p:pic>
    </p:spTree>
    <p:extLst>
      <p:ext uri="{BB962C8B-B14F-4D97-AF65-F5344CB8AC3E}">
        <p14:creationId xmlns:p14="http://schemas.microsoft.com/office/powerpoint/2010/main" val="338545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2">
                                            <p:txEl>
                                              <p:pRg st="0" end="0"/>
                                            </p:txEl>
                                          </p:spTgt>
                                        </p:tgtEl>
                                        <p:attrNameLst>
                                          <p:attrName>style.visibility</p:attrName>
                                        </p:attrNameLst>
                                      </p:cBhvr>
                                      <p:to>
                                        <p:strVal val="visible"/>
                                      </p:to>
                                    </p:set>
                                    <p:animEffect transition="in" filter="fade">
                                      <p:cBhvr>
                                        <p:cTn id="11" dur="500"/>
                                        <p:tgtEl>
                                          <p:spTgt spid="2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9"/>
          <p:cNvSpPr txBox="1">
            <a:spLocks noGrp="1"/>
          </p:cNvSpPr>
          <p:nvPr>
            <p:ph type="title"/>
          </p:nvPr>
        </p:nvSpPr>
        <p:spPr>
          <a:xfrm>
            <a:off x="1763721" y="4756524"/>
            <a:ext cx="8351829" cy="17242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a:t>2022 NFHS SOFTBALL RULES</a:t>
            </a:r>
            <a:br>
              <a:rPr lang="en-US"/>
            </a:br>
            <a:r>
              <a:rPr lang="en-US" sz="5400" i="1"/>
              <a:t>POINTS OF EMPHASIS</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05c6644b64_0_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Chapter President</a:t>
            </a:r>
            <a:endParaRPr dirty="0"/>
          </a:p>
        </p:txBody>
      </p:sp>
      <p:sp>
        <p:nvSpPr>
          <p:cNvPr id="5" name="Text Placeholder 4">
            <a:extLst>
              <a:ext uri="{FF2B5EF4-FFF2-40B4-BE49-F238E27FC236}">
                <a16:creationId xmlns:a16="http://schemas.microsoft.com/office/drawing/2014/main" id="{E6A6D6AA-8407-4699-AC87-E3B0E5C822F4}"/>
              </a:ext>
            </a:extLst>
          </p:cNvPr>
          <p:cNvSpPr>
            <a:spLocks noGrp="1"/>
          </p:cNvSpPr>
          <p:nvPr>
            <p:ph type="body" idx="2"/>
          </p:nvPr>
        </p:nvSpPr>
        <p:spPr>
          <a:xfrm>
            <a:off x="1219200" y="1993900"/>
            <a:ext cx="10604938" cy="4338637"/>
          </a:xfrm>
        </p:spPr>
        <p:txBody>
          <a:bodyPr/>
          <a:lstStyle/>
          <a:p>
            <a:pPr>
              <a:buFont typeface="Wingdings" panose="05000000000000000000" pitchFamily="2" charset="2"/>
              <a:buChar char="§"/>
            </a:pPr>
            <a:r>
              <a:rPr lang="en-US" sz="3200" dirty="0"/>
              <a:t>Oscar’s Word’s of Wisdom</a:t>
            </a:r>
            <a:endParaRPr lang="en-US" sz="2400" b="1" dirty="0">
              <a:solidFill>
                <a:schemeClr val="accent2"/>
              </a:solidFill>
            </a:endParaRPr>
          </a:p>
          <a:p>
            <a:endParaRPr lang="en-US" b="1" dirty="0">
              <a:solidFill>
                <a:schemeClr val="accent2"/>
              </a:solidFill>
            </a:endParaRPr>
          </a:p>
        </p:txBody>
      </p:sp>
      <p:sp>
        <p:nvSpPr>
          <p:cNvPr id="149" name="Google Shape;149;g105c6644b64_0_0"/>
          <p:cNvSpPr txBox="1"/>
          <p:nvPr/>
        </p:nvSpPr>
        <p:spPr>
          <a:xfrm>
            <a:off x="7943850" y="2095722"/>
            <a:ext cx="4023900" cy="3889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746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HUDDLES BETWEEN INNINGS</a:t>
            </a:r>
            <a:endParaRPr dirty="0"/>
          </a:p>
        </p:txBody>
      </p:sp>
      <p:sp>
        <p:nvSpPr>
          <p:cNvPr id="4" name="Text Placeholder 3">
            <a:extLst>
              <a:ext uri="{FF2B5EF4-FFF2-40B4-BE49-F238E27FC236}">
                <a16:creationId xmlns:a16="http://schemas.microsoft.com/office/drawing/2014/main" id="{1955A744-63BB-455E-AC1A-42872ADAC166}"/>
              </a:ext>
            </a:extLst>
          </p:cNvPr>
          <p:cNvSpPr>
            <a:spLocks noGrp="1"/>
          </p:cNvSpPr>
          <p:nvPr>
            <p:ph type="body" idx="1"/>
          </p:nvPr>
        </p:nvSpPr>
        <p:spPr>
          <a:xfrm>
            <a:off x="1734426" y="1989138"/>
            <a:ext cx="10013074" cy="4338637"/>
          </a:xfrm>
        </p:spPr>
        <p:txBody>
          <a:bodyPr/>
          <a:lstStyle/>
          <a:p>
            <a:pPr>
              <a:buSzPct val="67000"/>
            </a:pPr>
            <a:r>
              <a:rPr lang="en-US" sz="3600" dirty="0"/>
              <a:t>Participant safety is always a priority.</a:t>
            </a:r>
          </a:p>
          <a:p>
            <a:pPr>
              <a:buSzPct val="67000"/>
            </a:pPr>
            <a:r>
              <a:rPr lang="en-US" sz="3600" b="1" dirty="0"/>
              <a:t>There is no perfectly safe place to huddle unless it is in a fully fenced dugout.</a:t>
            </a:r>
          </a:p>
          <a:p>
            <a:pPr>
              <a:buClr>
                <a:schemeClr val="accent2"/>
              </a:buClr>
              <a:buSzPct val="67000"/>
            </a:pPr>
            <a:r>
              <a:rPr lang="en-US" sz="3600" dirty="0">
                <a:solidFill>
                  <a:schemeClr val="accent2"/>
                </a:solidFill>
              </a:rPr>
              <a:t>Remind coaches during pre-game meeting that they need to ensure their players are not in the line of possible warm-up overthrows, and that behind the fence is safer than on the field.</a:t>
            </a:r>
          </a:p>
        </p:txBody>
      </p:sp>
    </p:spTree>
    <p:extLst>
      <p:ext uri="{BB962C8B-B14F-4D97-AF65-F5344CB8AC3E}">
        <p14:creationId xmlns:p14="http://schemas.microsoft.com/office/powerpoint/2010/main" val="25209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HUDDLES BETWEEN INNINGS</a:t>
            </a:r>
            <a:endParaRPr/>
          </a:p>
        </p:txBody>
      </p:sp>
      <p:sp>
        <p:nvSpPr>
          <p:cNvPr id="344" name="Google Shape;344;p20"/>
          <p:cNvSpPr txBox="1">
            <a:spLocks noGrp="1"/>
          </p:cNvSpPr>
          <p:nvPr>
            <p:ph type="body" idx="1"/>
          </p:nvPr>
        </p:nvSpPr>
        <p:spPr>
          <a:xfrm>
            <a:off x="6199111" y="1989138"/>
            <a:ext cx="5078489" cy="433863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ct val="67000"/>
              <a:buChar char="▪"/>
            </a:pPr>
            <a:r>
              <a:rPr lang="en-US" sz="3200" dirty="0">
                <a:sym typeface="Calibri"/>
              </a:rPr>
              <a:t>Teams choosing to huddle:</a:t>
            </a:r>
            <a:endParaRPr sz="3200" dirty="0"/>
          </a:p>
          <a:p>
            <a:pPr marL="621792" lvl="0" indent="-256032" algn="l" rtl="0">
              <a:spcBef>
                <a:spcPts val="1200"/>
              </a:spcBef>
              <a:spcAft>
                <a:spcPts val="0"/>
              </a:spcAft>
              <a:buClr>
                <a:schemeClr val="dk1"/>
              </a:buClr>
              <a:buSzPct val="67000"/>
              <a:buFont typeface="Arial" panose="020B0604020202020204" pitchFamily="34" charset="0"/>
              <a:buChar char="•"/>
            </a:pPr>
            <a:r>
              <a:rPr lang="en-US" sz="2800" dirty="0">
                <a:latin typeface="Calibri"/>
                <a:ea typeface="Calibri"/>
                <a:cs typeface="Calibri"/>
                <a:sym typeface="Calibri"/>
              </a:rPr>
              <a:t>Should be in a safe location</a:t>
            </a:r>
            <a:r>
              <a:rPr lang="en-US" sz="2800" dirty="0"/>
              <a:t> </a:t>
            </a:r>
            <a:r>
              <a:rPr lang="en-US" sz="2800" dirty="0">
                <a:latin typeface="Calibri"/>
                <a:ea typeface="Calibri"/>
                <a:cs typeface="Calibri"/>
                <a:sym typeface="Calibri"/>
              </a:rPr>
              <a:t>when the other team is warming up on the field</a:t>
            </a:r>
            <a:endParaRPr sz="2800" dirty="0"/>
          </a:p>
          <a:p>
            <a:pPr marL="621792" lvl="0" indent="-256032" algn="l" rtl="0">
              <a:spcBef>
                <a:spcPts val="1200"/>
              </a:spcBef>
              <a:spcAft>
                <a:spcPts val="0"/>
              </a:spcAft>
              <a:buClr>
                <a:schemeClr val="dk1"/>
              </a:buClr>
              <a:buSzPct val="67000"/>
              <a:buFont typeface="Arial" panose="020B0604020202020204" pitchFamily="34" charset="0"/>
              <a:buChar char="•"/>
            </a:pPr>
            <a:r>
              <a:rPr lang="en-US" sz="2800" dirty="0">
                <a:latin typeface="Calibri"/>
                <a:ea typeface="Calibri"/>
                <a:cs typeface="Calibri"/>
                <a:sym typeface="Calibri"/>
              </a:rPr>
              <a:t>Does not impede the warm-</a:t>
            </a:r>
            <a:r>
              <a:rPr lang="en-US" sz="2800" dirty="0"/>
              <a:t> </a:t>
            </a:r>
            <a:r>
              <a:rPr lang="en-US" sz="2800" dirty="0">
                <a:latin typeface="Calibri"/>
                <a:ea typeface="Calibri"/>
                <a:cs typeface="Calibri"/>
                <a:sym typeface="Calibri"/>
              </a:rPr>
              <a:t>up of the defensive team</a:t>
            </a:r>
            <a:endParaRPr sz="2800" dirty="0"/>
          </a:p>
          <a:p>
            <a:pPr marL="621792" lvl="0" indent="-256032" algn="l" rtl="0">
              <a:spcBef>
                <a:spcPts val="1200"/>
              </a:spcBef>
              <a:spcAft>
                <a:spcPts val="0"/>
              </a:spcAft>
              <a:buClr>
                <a:schemeClr val="dk1"/>
              </a:buClr>
              <a:buSzPct val="67000"/>
              <a:buFont typeface="Arial" panose="020B0604020202020204" pitchFamily="34" charset="0"/>
              <a:buChar char="•"/>
            </a:pPr>
            <a:r>
              <a:rPr lang="en-US" sz="2800" dirty="0">
                <a:latin typeface="Calibri"/>
                <a:ea typeface="Calibri"/>
                <a:cs typeface="Calibri"/>
                <a:sym typeface="Calibri"/>
              </a:rPr>
              <a:t>Does not place them in areas where overthrows are likely</a:t>
            </a:r>
            <a:endParaRPr sz="2800" dirty="0"/>
          </a:p>
        </p:txBody>
      </p:sp>
      <p:pic>
        <p:nvPicPr>
          <p:cNvPr id="345" name="Google Shape;345;p20" descr="Diagram, schematic&#10;&#10;Description automatically generated"/>
          <p:cNvPicPr preferRelativeResize="0"/>
          <p:nvPr/>
        </p:nvPicPr>
        <p:blipFill rotWithShape="1">
          <a:blip r:embed="rId3">
            <a:alphaModFix/>
          </a:blip>
          <a:srcRect/>
          <a:stretch/>
        </p:blipFill>
        <p:spPr>
          <a:xfrm>
            <a:off x="1760010" y="1957414"/>
            <a:ext cx="4439101" cy="4422517"/>
          </a:xfrm>
          <a:prstGeom prst="rect">
            <a:avLst/>
          </a:prstGeom>
          <a:noFill/>
          <a:ln>
            <a:noFill/>
          </a:ln>
        </p:spPr>
      </p:pic>
    </p:spTree>
    <p:extLst>
      <p:ext uri="{BB962C8B-B14F-4D97-AF65-F5344CB8AC3E}">
        <p14:creationId xmlns:p14="http://schemas.microsoft.com/office/powerpoint/2010/main" val="422596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4">
                                            <p:txEl>
                                              <p:pRg st="0" end="0"/>
                                            </p:txEl>
                                          </p:spTgt>
                                        </p:tgtEl>
                                        <p:attrNameLst>
                                          <p:attrName>style.visibility</p:attrName>
                                        </p:attrNameLst>
                                      </p:cBhvr>
                                      <p:to>
                                        <p:strVal val="visible"/>
                                      </p:to>
                                    </p:set>
                                    <p:animEffect transition="in" filter="fade">
                                      <p:cBhvr>
                                        <p:cTn id="11" dur="500"/>
                                        <p:tgtEl>
                                          <p:spTgt spid="34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4">
                                            <p:txEl>
                                              <p:pRg st="1" end="1"/>
                                            </p:txEl>
                                          </p:spTgt>
                                        </p:tgtEl>
                                        <p:attrNameLst>
                                          <p:attrName>style.visibility</p:attrName>
                                        </p:attrNameLst>
                                      </p:cBhvr>
                                      <p:to>
                                        <p:strVal val="visible"/>
                                      </p:to>
                                    </p:set>
                                    <p:animEffect transition="in" filter="fade">
                                      <p:cBhvr>
                                        <p:cTn id="16" dur="500"/>
                                        <p:tgtEl>
                                          <p:spTgt spid="34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4">
                                            <p:txEl>
                                              <p:pRg st="2" end="2"/>
                                            </p:txEl>
                                          </p:spTgt>
                                        </p:tgtEl>
                                        <p:attrNameLst>
                                          <p:attrName>style.visibility</p:attrName>
                                        </p:attrNameLst>
                                      </p:cBhvr>
                                      <p:to>
                                        <p:strVal val="visible"/>
                                      </p:to>
                                    </p:set>
                                    <p:animEffect transition="in" filter="fade">
                                      <p:cBhvr>
                                        <p:cTn id="21" dur="500"/>
                                        <p:tgtEl>
                                          <p:spTgt spid="34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4">
                                            <p:txEl>
                                              <p:pRg st="3" end="3"/>
                                            </p:txEl>
                                          </p:spTgt>
                                        </p:tgtEl>
                                        <p:attrNameLst>
                                          <p:attrName>style.visibility</p:attrName>
                                        </p:attrNameLst>
                                      </p:cBhvr>
                                      <p:to>
                                        <p:strVal val="visible"/>
                                      </p:to>
                                    </p:set>
                                    <p:animEffect transition="in" filter="fade">
                                      <p:cBhvr>
                                        <p:cTn id="26" dur="500"/>
                                        <p:tgtEl>
                                          <p:spTgt spid="3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HUDDLES BETWEEN INNINGS</a:t>
            </a:r>
            <a:endParaRPr dirty="0"/>
          </a:p>
        </p:txBody>
      </p:sp>
      <p:sp>
        <p:nvSpPr>
          <p:cNvPr id="344" name="Google Shape;344;p20"/>
          <p:cNvSpPr txBox="1">
            <a:spLocks noGrp="1"/>
          </p:cNvSpPr>
          <p:nvPr>
            <p:ph type="body" idx="1"/>
          </p:nvPr>
        </p:nvSpPr>
        <p:spPr>
          <a:xfrm>
            <a:off x="6400799" y="1989138"/>
            <a:ext cx="5344511" cy="433863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ct val="67000"/>
              <a:buChar char="▪"/>
            </a:pPr>
            <a:r>
              <a:rPr lang="en-US" sz="3200" dirty="0">
                <a:sym typeface="Calibri"/>
              </a:rPr>
              <a:t>This play pic shows the teams huddling behind the dugout fence</a:t>
            </a:r>
          </a:p>
          <a:p>
            <a:pPr marL="342900" lvl="0" indent="-342900" algn="l" rtl="0">
              <a:spcBef>
                <a:spcPts val="0"/>
              </a:spcBef>
              <a:spcAft>
                <a:spcPts val="0"/>
              </a:spcAft>
              <a:buClr>
                <a:schemeClr val="accent2"/>
              </a:buClr>
              <a:buSzPct val="67000"/>
              <a:buChar char="▪"/>
            </a:pPr>
            <a:r>
              <a:rPr lang="en-US" sz="3200" i="1" dirty="0">
                <a:solidFill>
                  <a:schemeClr val="accent2"/>
                </a:solidFill>
              </a:rPr>
              <a:t>That is not current practice</a:t>
            </a:r>
            <a:endParaRPr sz="2800" i="1" dirty="0">
              <a:solidFill>
                <a:schemeClr val="accent2"/>
              </a:solidFill>
            </a:endParaRPr>
          </a:p>
        </p:txBody>
      </p:sp>
      <p:pic>
        <p:nvPicPr>
          <p:cNvPr id="345" name="Google Shape;345;p20" descr="Diagram, schematic&#10;&#10;Description automatically generated"/>
          <p:cNvPicPr preferRelativeResize="0"/>
          <p:nvPr/>
        </p:nvPicPr>
        <p:blipFill rotWithShape="1">
          <a:blip r:embed="rId3">
            <a:alphaModFix/>
          </a:blip>
          <a:srcRect/>
          <a:stretch/>
        </p:blipFill>
        <p:spPr>
          <a:xfrm>
            <a:off x="1760010" y="1957414"/>
            <a:ext cx="4439101" cy="4422517"/>
          </a:xfrm>
          <a:prstGeom prst="rect">
            <a:avLst/>
          </a:prstGeom>
          <a:noFill/>
          <a:ln>
            <a:noFill/>
          </a:ln>
        </p:spPr>
      </p:pic>
      <p:sp>
        <p:nvSpPr>
          <p:cNvPr id="346" name="Google Shape;346;p20"/>
          <p:cNvSpPr/>
          <p:nvPr/>
        </p:nvSpPr>
        <p:spPr>
          <a:xfrm>
            <a:off x="2152650" y="5524500"/>
            <a:ext cx="1000125" cy="685800"/>
          </a:xfrm>
          <a:prstGeom prst="ellipse">
            <a:avLst/>
          </a:prstGeom>
          <a:noFill/>
          <a:ln w="762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7" name="Google Shape;347;p20"/>
          <p:cNvSpPr/>
          <p:nvPr/>
        </p:nvSpPr>
        <p:spPr>
          <a:xfrm>
            <a:off x="5295900" y="3620408"/>
            <a:ext cx="657226" cy="1008742"/>
          </a:xfrm>
          <a:prstGeom prst="ellipse">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59609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4">
                                            <p:txEl>
                                              <p:pRg st="0" end="0"/>
                                            </p:txEl>
                                          </p:spTgt>
                                        </p:tgtEl>
                                        <p:attrNameLst>
                                          <p:attrName>style.visibility</p:attrName>
                                        </p:attrNameLst>
                                      </p:cBhvr>
                                      <p:to>
                                        <p:strVal val="visible"/>
                                      </p:to>
                                    </p:set>
                                    <p:animEffect transition="in" filter="fade">
                                      <p:cBhvr>
                                        <p:cTn id="11" dur="500"/>
                                        <p:tgtEl>
                                          <p:spTgt spid="34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6"/>
                                        </p:tgtEl>
                                        <p:attrNameLst>
                                          <p:attrName>style.visibility</p:attrName>
                                        </p:attrNameLst>
                                      </p:cBhvr>
                                      <p:to>
                                        <p:strVal val="visible"/>
                                      </p:to>
                                    </p:set>
                                    <p:animEffect transition="in" filter="fade">
                                      <p:cBhvr>
                                        <p:cTn id="16" dur="500"/>
                                        <p:tgtEl>
                                          <p:spTgt spid="34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500"/>
                                        <p:tgtEl>
                                          <p:spTgt spid="3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4">
                                            <p:txEl>
                                              <p:pRg st="1" end="1"/>
                                            </p:txEl>
                                          </p:spTgt>
                                        </p:tgtEl>
                                        <p:attrNameLst>
                                          <p:attrName>style.visibility</p:attrName>
                                        </p:attrNameLst>
                                      </p:cBhvr>
                                      <p:to>
                                        <p:strVal val="visible"/>
                                      </p:to>
                                    </p:set>
                                    <p:animEffect transition="in" filter="fade">
                                      <p:cBhvr>
                                        <p:cTn id="25" dur="500"/>
                                        <p:tgtEl>
                                          <p:spTgt spid="3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1"/>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GUIDANCE FOR PITCHER UTILIZATION</a:t>
            </a:r>
            <a:endParaRPr/>
          </a:p>
        </p:txBody>
      </p:sp>
      <p:sp>
        <p:nvSpPr>
          <p:cNvPr id="354" name="Google Shape;354;p21"/>
          <p:cNvSpPr txBox="1">
            <a:spLocks noGrp="1"/>
          </p:cNvSpPr>
          <p:nvPr>
            <p:ph type="body" idx="1"/>
          </p:nvPr>
        </p:nvSpPr>
        <p:spPr>
          <a:xfrm>
            <a:off x="6365819" y="2073320"/>
            <a:ext cx="4987982" cy="443907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latin typeface="Calibri"/>
                <a:ea typeface="Calibri"/>
                <a:cs typeface="Calibri"/>
                <a:sym typeface="Calibri"/>
              </a:rPr>
              <a:t>Ongoing concern regarding overuse injuries of the shoulder and elbow of softball pitchers at the high school level; </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Available injury data do not warrant the implementation of pitch or inning limitations;</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Committees will continue to monitor all available research. </a:t>
            </a:r>
            <a:endParaRPr sz="2400" dirty="0">
              <a:latin typeface="Calibri"/>
              <a:ea typeface="Calibri"/>
              <a:cs typeface="Calibri"/>
              <a:sym typeface="Calibri"/>
            </a:endParaRPr>
          </a:p>
        </p:txBody>
      </p:sp>
      <p:pic>
        <p:nvPicPr>
          <p:cNvPr id="355" name="Google Shape;355;p21" descr="A person throwing a baseball&#10;&#10;Description automatically generated with low confidence"/>
          <p:cNvPicPr preferRelativeResize="0"/>
          <p:nvPr/>
        </p:nvPicPr>
        <p:blipFill rotWithShape="1">
          <a:blip r:embed="rId3">
            <a:alphaModFix/>
          </a:blip>
          <a:srcRect/>
          <a:stretch/>
        </p:blipFill>
        <p:spPr>
          <a:xfrm>
            <a:off x="1746257" y="1993557"/>
            <a:ext cx="4349743" cy="45188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4">
                                            <p:txEl>
                                              <p:pRg st="0" end="0"/>
                                            </p:txEl>
                                          </p:spTgt>
                                        </p:tgtEl>
                                        <p:attrNameLst>
                                          <p:attrName>style.visibility</p:attrName>
                                        </p:attrNameLst>
                                      </p:cBhvr>
                                      <p:to>
                                        <p:strVal val="visible"/>
                                      </p:to>
                                    </p:set>
                                    <p:animEffect transition="in" filter="fade">
                                      <p:cBhvr>
                                        <p:cTn id="11" dur="500"/>
                                        <p:tgtEl>
                                          <p:spTgt spid="35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4">
                                            <p:txEl>
                                              <p:pRg st="1" end="1"/>
                                            </p:txEl>
                                          </p:spTgt>
                                        </p:tgtEl>
                                        <p:attrNameLst>
                                          <p:attrName>style.visibility</p:attrName>
                                        </p:attrNameLst>
                                      </p:cBhvr>
                                      <p:to>
                                        <p:strVal val="visible"/>
                                      </p:to>
                                    </p:set>
                                    <p:animEffect transition="in" filter="fade">
                                      <p:cBhvr>
                                        <p:cTn id="15" dur="500"/>
                                        <p:tgtEl>
                                          <p:spTgt spid="354">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4">
                                            <p:txEl>
                                              <p:pRg st="2" end="2"/>
                                            </p:txEl>
                                          </p:spTgt>
                                        </p:tgtEl>
                                        <p:attrNameLst>
                                          <p:attrName>style.visibility</p:attrName>
                                        </p:attrNameLst>
                                      </p:cBhvr>
                                      <p:to>
                                        <p:strVal val="visible"/>
                                      </p:to>
                                    </p:set>
                                    <p:animEffect transition="in" filter="fade">
                                      <p:cBhvr>
                                        <p:cTn id="19" dur="500"/>
                                        <p:tgtEl>
                                          <p:spTgt spid="3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2"/>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ASSISTING A RUNNER</a:t>
            </a:r>
            <a:endParaRPr/>
          </a:p>
        </p:txBody>
      </p:sp>
      <p:sp>
        <p:nvSpPr>
          <p:cNvPr id="362" name="Google Shape;362;p22"/>
          <p:cNvSpPr txBox="1">
            <a:spLocks noGrp="1"/>
          </p:cNvSpPr>
          <p:nvPr>
            <p:ph type="body" idx="1"/>
          </p:nvPr>
        </p:nvSpPr>
        <p:spPr>
          <a:xfrm>
            <a:off x="6392564" y="2034746"/>
            <a:ext cx="4932662" cy="429303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latin typeface="Calibri"/>
                <a:ea typeface="Calibri"/>
                <a:cs typeface="Calibri"/>
                <a:sym typeface="Calibri"/>
              </a:rPr>
              <a:t>Coaches or any other team personnel are not permitted to assist a runner during playing action. </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When a home run occurs, although the ball is out of play (enters dead ball territory), runners have live ball running responsibilities and are still required to legally run the bases. </a:t>
            </a:r>
            <a:endParaRPr dirty="0"/>
          </a:p>
        </p:txBody>
      </p:sp>
      <p:pic>
        <p:nvPicPr>
          <p:cNvPr id="363" name="Google Shape;363;p22" descr="A person running on a track&#10;&#10;Description automatically generated with low confidence"/>
          <p:cNvPicPr preferRelativeResize="0"/>
          <p:nvPr/>
        </p:nvPicPr>
        <p:blipFill rotWithShape="1">
          <a:blip r:embed="rId3">
            <a:alphaModFix/>
          </a:blip>
          <a:srcRect/>
          <a:stretch/>
        </p:blipFill>
        <p:spPr>
          <a:xfrm>
            <a:off x="1816750" y="1968843"/>
            <a:ext cx="4295759" cy="44393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
                                        <p:tgtEl>
                                          <p:spTgt spid="3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2">
                                            <p:txEl>
                                              <p:pRg st="0" end="0"/>
                                            </p:txEl>
                                          </p:spTgt>
                                        </p:tgtEl>
                                        <p:attrNameLst>
                                          <p:attrName>style.visibility</p:attrName>
                                        </p:attrNameLst>
                                      </p:cBhvr>
                                      <p:to>
                                        <p:strVal val="visible"/>
                                      </p:to>
                                    </p:set>
                                    <p:animEffect transition="in" filter="fade">
                                      <p:cBhvr>
                                        <p:cTn id="11" dur="500"/>
                                        <p:tgtEl>
                                          <p:spTgt spid="36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62">
                                            <p:txEl>
                                              <p:pRg st="1" end="1"/>
                                            </p:txEl>
                                          </p:spTgt>
                                        </p:tgtEl>
                                        <p:attrNameLst>
                                          <p:attrName>style.visibility</p:attrName>
                                        </p:attrNameLst>
                                      </p:cBhvr>
                                      <p:to>
                                        <p:strVal val="visible"/>
                                      </p:to>
                                    </p:set>
                                    <p:animEffect transition="in" filter="fade">
                                      <p:cBhvr>
                                        <p:cTn id="16" dur="500"/>
                                        <p:tgtEl>
                                          <p:spTgt spid="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3"/>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PITCHER SIMULATING TAKING A SIGN</a:t>
            </a:r>
            <a:endParaRPr/>
          </a:p>
        </p:txBody>
      </p:sp>
      <p:sp>
        <p:nvSpPr>
          <p:cNvPr id="370" name="Google Shape;370;p23"/>
          <p:cNvSpPr txBox="1">
            <a:spLocks noGrp="1"/>
          </p:cNvSpPr>
          <p:nvPr>
            <p:ph type="body" idx="1"/>
          </p:nvPr>
        </p:nvSpPr>
        <p:spPr>
          <a:xfrm>
            <a:off x="5807677" y="2130525"/>
            <a:ext cx="6159958" cy="419725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latin typeface="Calibri"/>
                <a:ea typeface="Calibri"/>
                <a:cs typeface="Calibri"/>
                <a:sym typeface="Calibri"/>
              </a:rPr>
              <a:t>While the pivot foot is in contact with the pitcher’s plate and prior to bringing the hands together, the pitcher must take or simulate taking a signal from the catcher. </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A signal may be taken from a coach either by hand signal, verbal call, or by looking up on a wristband with a playbook/play card. </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If the pitcher does not pause after stepping onto the pitcher’s plate, an illegal pitch should be called. </a:t>
            </a:r>
            <a:endParaRPr sz="2400" dirty="0">
              <a:latin typeface="Calibri"/>
              <a:ea typeface="Calibri"/>
              <a:cs typeface="Calibri"/>
              <a:sym typeface="Calibri"/>
            </a:endParaRPr>
          </a:p>
        </p:txBody>
      </p:sp>
      <p:pic>
        <p:nvPicPr>
          <p:cNvPr id="371" name="Google Shape;371;p23" descr="Diagram&#10;&#10;Description automatically generated"/>
          <p:cNvPicPr preferRelativeResize="0"/>
          <p:nvPr/>
        </p:nvPicPr>
        <p:blipFill rotWithShape="1">
          <a:blip r:embed="rId3">
            <a:alphaModFix/>
          </a:blip>
          <a:srcRect/>
          <a:stretch/>
        </p:blipFill>
        <p:spPr>
          <a:xfrm>
            <a:off x="1562850" y="2130525"/>
            <a:ext cx="4050266" cy="41972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500"/>
                                        <p:tgtEl>
                                          <p:spTgt spid="3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0">
                                            <p:txEl>
                                              <p:pRg st="0" end="0"/>
                                            </p:txEl>
                                          </p:spTgt>
                                        </p:tgtEl>
                                        <p:attrNameLst>
                                          <p:attrName>style.visibility</p:attrName>
                                        </p:attrNameLst>
                                      </p:cBhvr>
                                      <p:to>
                                        <p:strVal val="visible"/>
                                      </p:to>
                                    </p:set>
                                    <p:animEffect transition="in" filter="fade">
                                      <p:cBhvr>
                                        <p:cTn id="11" dur="500"/>
                                        <p:tgtEl>
                                          <p:spTgt spid="37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0">
                                            <p:txEl>
                                              <p:pRg st="1" end="1"/>
                                            </p:txEl>
                                          </p:spTgt>
                                        </p:tgtEl>
                                        <p:attrNameLst>
                                          <p:attrName>style.visibility</p:attrName>
                                        </p:attrNameLst>
                                      </p:cBhvr>
                                      <p:to>
                                        <p:strVal val="visible"/>
                                      </p:to>
                                    </p:set>
                                    <p:animEffect transition="in" filter="fade">
                                      <p:cBhvr>
                                        <p:cTn id="16" dur="500"/>
                                        <p:tgtEl>
                                          <p:spTgt spid="37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0">
                                            <p:txEl>
                                              <p:pRg st="2" end="2"/>
                                            </p:txEl>
                                          </p:spTgt>
                                        </p:tgtEl>
                                        <p:attrNameLst>
                                          <p:attrName>style.visibility</p:attrName>
                                        </p:attrNameLst>
                                      </p:cBhvr>
                                      <p:to>
                                        <p:strVal val="visible"/>
                                      </p:to>
                                    </p:set>
                                    <p:animEffect transition="in" filter="fade">
                                      <p:cBhvr>
                                        <p:cTn id="21" dur="500"/>
                                        <p:tgtEl>
                                          <p:spTgt spid="3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105c6644b64_0_79"/>
          <p:cNvSpPr txBox="1">
            <a:spLocks noGrp="1"/>
          </p:cNvSpPr>
          <p:nvPr>
            <p:ph type="title"/>
          </p:nvPr>
        </p:nvSpPr>
        <p:spPr>
          <a:xfrm>
            <a:off x="1941513" y="525463"/>
            <a:ext cx="10026600" cy="120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PITCHER SIMULATING TAKING A SIGN</a:t>
            </a:r>
            <a:endParaRPr/>
          </a:p>
        </p:txBody>
      </p:sp>
      <p:sp>
        <p:nvSpPr>
          <p:cNvPr id="378" name="Google Shape;378;g105c6644b64_0_79"/>
          <p:cNvSpPr txBox="1">
            <a:spLocks noGrp="1"/>
          </p:cNvSpPr>
          <p:nvPr>
            <p:ph type="body" idx="1"/>
          </p:nvPr>
        </p:nvSpPr>
        <p:spPr>
          <a:xfrm>
            <a:off x="5613116" y="2130477"/>
            <a:ext cx="5872301" cy="4197300"/>
          </a:xfrm>
          <a:prstGeom prst="rect">
            <a:avLst/>
          </a:prstGeom>
          <a:noFill/>
          <a:ln>
            <a:noFill/>
          </a:ln>
        </p:spPr>
        <p:txBody>
          <a:bodyPr spcFirstLastPara="1" wrap="square" lIns="91425" tIns="45700" rIns="91425" bIns="45700" anchor="t" anchorCtr="0">
            <a:noAutofit/>
          </a:bodyPr>
          <a:lstStyle/>
          <a:p>
            <a:pPr marL="342900" lvl="0" indent="-342900" algn="l" rtl="0">
              <a:spcAft>
                <a:spcPts val="0"/>
              </a:spcAft>
              <a:buClr>
                <a:schemeClr val="dk1"/>
              </a:buClr>
              <a:buSzPts val="2400"/>
              <a:buChar char="▪"/>
            </a:pPr>
            <a:r>
              <a:rPr lang="en-US" sz="3200" dirty="0"/>
              <a:t>As officials we need to do our job to ensure the pitchers are not quick pitching to the batters.  </a:t>
            </a:r>
            <a:endParaRPr sz="3200" dirty="0"/>
          </a:p>
          <a:p>
            <a:pPr marL="342900" lvl="0" indent="-342900" algn="l" rtl="0">
              <a:spcBef>
                <a:spcPts val="1200"/>
              </a:spcBef>
              <a:spcAft>
                <a:spcPts val="0"/>
              </a:spcAft>
              <a:buClr>
                <a:schemeClr val="accent2"/>
              </a:buClr>
              <a:buSzPts val="2400"/>
              <a:buChar char="▪"/>
            </a:pPr>
            <a:r>
              <a:rPr lang="en-US" sz="3200" i="1" dirty="0">
                <a:solidFill>
                  <a:schemeClr val="accent2"/>
                </a:solidFill>
              </a:rPr>
              <a:t>Quick pitching throws the batter off and gives the defense an unfair advantage. </a:t>
            </a:r>
            <a:endParaRPr sz="3200" i="1" dirty="0">
              <a:solidFill>
                <a:schemeClr val="accent2"/>
              </a:solidFill>
            </a:endParaRPr>
          </a:p>
        </p:txBody>
      </p:sp>
      <p:pic>
        <p:nvPicPr>
          <p:cNvPr id="379" name="Google Shape;379;g105c6644b64_0_79" descr="Diagram&#10;&#10;Description automatically generated"/>
          <p:cNvPicPr preferRelativeResize="0"/>
          <p:nvPr/>
        </p:nvPicPr>
        <p:blipFill rotWithShape="1">
          <a:blip r:embed="rId3">
            <a:alphaModFix/>
          </a:blip>
          <a:srcRect/>
          <a:stretch/>
        </p:blipFill>
        <p:spPr>
          <a:xfrm>
            <a:off x="1562850" y="2130525"/>
            <a:ext cx="4050267" cy="41972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500"/>
                                        <p:tgtEl>
                                          <p:spTgt spid="3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8">
                                            <p:txEl>
                                              <p:pRg st="0" end="0"/>
                                            </p:txEl>
                                          </p:spTgt>
                                        </p:tgtEl>
                                        <p:attrNameLst>
                                          <p:attrName>style.visibility</p:attrName>
                                        </p:attrNameLst>
                                      </p:cBhvr>
                                      <p:to>
                                        <p:strVal val="visible"/>
                                      </p:to>
                                    </p:set>
                                    <p:animEffect transition="in" filter="fade">
                                      <p:cBhvr>
                                        <p:cTn id="11" dur="500"/>
                                        <p:tgtEl>
                                          <p:spTgt spid="37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8">
                                            <p:txEl>
                                              <p:pRg st="1" end="1"/>
                                            </p:txEl>
                                          </p:spTgt>
                                        </p:tgtEl>
                                        <p:attrNameLst>
                                          <p:attrName>style.visibility</p:attrName>
                                        </p:attrNameLst>
                                      </p:cBhvr>
                                      <p:to>
                                        <p:strVal val="visible"/>
                                      </p:to>
                                    </p:set>
                                    <p:animEffect transition="in" filter="fade">
                                      <p:cBhvr>
                                        <p:cTn id="16" dur="500"/>
                                        <p:tgtEl>
                                          <p:spTgt spid="3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105c6644b64_0_79"/>
          <p:cNvSpPr txBox="1">
            <a:spLocks noGrp="1"/>
          </p:cNvSpPr>
          <p:nvPr>
            <p:ph type="title"/>
          </p:nvPr>
        </p:nvSpPr>
        <p:spPr>
          <a:xfrm>
            <a:off x="1941513" y="525463"/>
            <a:ext cx="10026600" cy="120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BUCKETS/STOOLS -</a:t>
            </a:r>
            <a:endParaRPr dirty="0"/>
          </a:p>
        </p:txBody>
      </p:sp>
      <p:sp>
        <p:nvSpPr>
          <p:cNvPr id="378" name="Google Shape;378;g105c6644b64_0_79"/>
          <p:cNvSpPr txBox="1">
            <a:spLocks noGrp="1"/>
          </p:cNvSpPr>
          <p:nvPr>
            <p:ph type="body" idx="1"/>
          </p:nvPr>
        </p:nvSpPr>
        <p:spPr>
          <a:xfrm>
            <a:off x="5613116" y="1560326"/>
            <a:ext cx="5872301" cy="4580039"/>
          </a:xfrm>
          <a:prstGeom prst="rect">
            <a:avLst/>
          </a:prstGeom>
          <a:noFill/>
          <a:ln>
            <a:noFill/>
          </a:ln>
        </p:spPr>
        <p:txBody>
          <a:bodyPr spcFirstLastPara="1" wrap="square" lIns="91425" tIns="45700" rIns="91425" bIns="45700" anchor="t" anchorCtr="0">
            <a:noAutofit/>
          </a:bodyPr>
          <a:lstStyle/>
          <a:p>
            <a:pPr marL="342900" lvl="0" indent="-342900" algn="l" rtl="0">
              <a:spcAft>
                <a:spcPts val="0"/>
              </a:spcAft>
              <a:buClr>
                <a:schemeClr val="dk1"/>
              </a:buClr>
              <a:buSzPts val="2400"/>
              <a:buChar char="▪"/>
            </a:pPr>
            <a:r>
              <a:rPr lang="en-US" sz="3200" dirty="0"/>
              <a:t>Buckets/Stools are to remain in dugout. They will not be allowed on the field during live play.  </a:t>
            </a:r>
            <a:endParaRPr sz="3200" dirty="0"/>
          </a:p>
          <a:p>
            <a:pPr marL="342900" lvl="0" indent="-342900" algn="l" rtl="0">
              <a:spcBef>
                <a:spcPts val="1200"/>
              </a:spcBef>
              <a:spcAft>
                <a:spcPts val="0"/>
              </a:spcAft>
              <a:buClr>
                <a:schemeClr val="accent2"/>
              </a:buClr>
              <a:buSzPts val="2400"/>
              <a:buChar char="▪"/>
            </a:pPr>
            <a:r>
              <a:rPr lang="en-US" sz="3200" i="1" dirty="0"/>
              <a:t>Coaches are to remain in the dugout unless they are coaching a base or making a defensive call. After the defensive call has been made, they are to be back in the dugout.. </a:t>
            </a:r>
            <a:endParaRPr sz="3200" i="1" dirty="0"/>
          </a:p>
        </p:txBody>
      </p:sp>
      <p:pic>
        <p:nvPicPr>
          <p:cNvPr id="3" name="Picture 2">
            <a:extLst>
              <a:ext uri="{FF2B5EF4-FFF2-40B4-BE49-F238E27FC236}">
                <a16:creationId xmlns:a16="http://schemas.microsoft.com/office/drawing/2014/main" id="{1E3E4F45-4F3A-418A-BEC2-CE15DB9F6E07}"/>
              </a:ext>
            </a:extLst>
          </p:cNvPr>
          <p:cNvPicPr>
            <a:picLocks noChangeAspect="1"/>
          </p:cNvPicPr>
          <p:nvPr/>
        </p:nvPicPr>
        <p:blipFill>
          <a:blip r:embed="rId3"/>
          <a:stretch>
            <a:fillRect/>
          </a:stretch>
        </p:blipFill>
        <p:spPr>
          <a:xfrm>
            <a:off x="847841" y="1730263"/>
            <a:ext cx="1867393" cy="2261620"/>
          </a:xfrm>
          <a:prstGeom prst="rect">
            <a:avLst/>
          </a:prstGeom>
        </p:spPr>
      </p:pic>
      <p:pic>
        <p:nvPicPr>
          <p:cNvPr id="5" name="Picture 4">
            <a:extLst>
              <a:ext uri="{FF2B5EF4-FFF2-40B4-BE49-F238E27FC236}">
                <a16:creationId xmlns:a16="http://schemas.microsoft.com/office/drawing/2014/main" id="{03203904-3CB2-4FCB-A262-8EF700FE240B}"/>
              </a:ext>
            </a:extLst>
          </p:cNvPr>
          <p:cNvPicPr>
            <a:picLocks noChangeAspect="1"/>
          </p:cNvPicPr>
          <p:nvPr/>
        </p:nvPicPr>
        <p:blipFill>
          <a:blip r:embed="rId4"/>
          <a:stretch>
            <a:fillRect/>
          </a:stretch>
        </p:blipFill>
        <p:spPr>
          <a:xfrm>
            <a:off x="3272419" y="3850345"/>
            <a:ext cx="1949038" cy="2261620"/>
          </a:xfrm>
          <a:prstGeom prst="rect">
            <a:avLst/>
          </a:prstGeom>
        </p:spPr>
      </p:pic>
    </p:spTree>
    <p:extLst>
      <p:ext uri="{BB962C8B-B14F-4D97-AF65-F5344CB8AC3E}">
        <p14:creationId xmlns:p14="http://schemas.microsoft.com/office/powerpoint/2010/main" val="347130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animEffect transition="in" filter="fade">
                                      <p:cBhvr>
                                        <p:cTn id="7" dur="500"/>
                                        <p:tgtEl>
                                          <p:spTgt spid="3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
                                            <p:txEl>
                                              <p:pRg st="1" end="1"/>
                                            </p:txEl>
                                          </p:spTgt>
                                        </p:tgtEl>
                                        <p:attrNameLst>
                                          <p:attrName>style.visibility</p:attrName>
                                        </p:attrNameLst>
                                      </p:cBhvr>
                                      <p:to>
                                        <p:strVal val="visible"/>
                                      </p:to>
                                    </p:set>
                                    <p:animEffect transition="in" filter="fade">
                                      <p:cBhvr>
                                        <p:cTn id="12" dur="500"/>
                                        <p:tgtEl>
                                          <p:spTgt spid="3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05c6644b64_0_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Chapter Assignment Secretary</a:t>
            </a:r>
            <a:endParaRPr dirty="0"/>
          </a:p>
        </p:txBody>
      </p:sp>
      <p:sp>
        <p:nvSpPr>
          <p:cNvPr id="5" name="Text Placeholder 4">
            <a:extLst>
              <a:ext uri="{FF2B5EF4-FFF2-40B4-BE49-F238E27FC236}">
                <a16:creationId xmlns:a16="http://schemas.microsoft.com/office/drawing/2014/main" id="{E6A6D6AA-8407-4699-AC87-E3B0E5C822F4}"/>
              </a:ext>
            </a:extLst>
          </p:cNvPr>
          <p:cNvSpPr>
            <a:spLocks noGrp="1"/>
          </p:cNvSpPr>
          <p:nvPr>
            <p:ph type="body" idx="2"/>
          </p:nvPr>
        </p:nvSpPr>
        <p:spPr>
          <a:xfrm>
            <a:off x="1219200" y="1993900"/>
            <a:ext cx="10604938" cy="4338637"/>
          </a:xfrm>
        </p:spPr>
        <p:txBody>
          <a:bodyPr/>
          <a:lstStyle/>
          <a:p>
            <a:pPr>
              <a:buFont typeface="Wingdings" panose="05000000000000000000" pitchFamily="2" charset="2"/>
              <a:buChar char="§"/>
            </a:pPr>
            <a:r>
              <a:rPr lang="en-US" sz="3200" dirty="0"/>
              <a:t>Schedules</a:t>
            </a:r>
          </a:p>
          <a:p>
            <a:pPr>
              <a:buFont typeface="Wingdings" panose="05000000000000000000" pitchFamily="2" charset="2"/>
              <a:buChar char="§"/>
            </a:pPr>
            <a:r>
              <a:rPr lang="en-US" sz="3200" dirty="0"/>
              <a:t>Changes to schedules</a:t>
            </a:r>
          </a:p>
          <a:p>
            <a:pPr>
              <a:buFont typeface="Wingdings" panose="05000000000000000000" pitchFamily="2" charset="2"/>
              <a:buChar char="§"/>
            </a:pPr>
            <a:r>
              <a:rPr lang="en-US" sz="3200" dirty="0"/>
              <a:t>Parking and Safety Protocols</a:t>
            </a:r>
          </a:p>
          <a:p>
            <a:pPr>
              <a:buFont typeface="Wingdings" panose="05000000000000000000" pitchFamily="2" charset="2"/>
              <a:buChar char="§"/>
            </a:pPr>
            <a:r>
              <a:rPr lang="en-US" sz="3200" dirty="0"/>
              <a:t>Covid 19 Protocols</a:t>
            </a:r>
            <a:endParaRPr lang="en-US" sz="2400" dirty="0"/>
          </a:p>
          <a:p>
            <a:endParaRPr lang="en-US" b="1" dirty="0">
              <a:solidFill>
                <a:schemeClr val="accent2"/>
              </a:solidFill>
            </a:endParaRPr>
          </a:p>
        </p:txBody>
      </p:sp>
      <p:sp>
        <p:nvSpPr>
          <p:cNvPr id="149" name="Google Shape;149;g105c6644b64_0_0"/>
          <p:cNvSpPr txBox="1"/>
          <p:nvPr/>
        </p:nvSpPr>
        <p:spPr>
          <a:xfrm>
            <a:off x="7943850" y="2095722"/>
            <a:ext cx="4023900" cy="3889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142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9"/>
          <p:cNvSpPr txBox="1">
            <a:spLocks noGrp="1"/>
          </p:cNvSpPr>
          <p:nvPr>
            <p:ph type="title"/>
          </p:nvPr>
        </p:nvSpPr>
        <p:spPr>
          <a:xfrm>
            <a:off x="1763721" y="4756524"/>
            <a:ext cx="8351829" cy="17242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dirty="0"/>
              <a:t>2022 NFHS SOFTBALL RULES</a:t>
            </a:r>
            <a:br>
              <a:rPr lang="en-US" dirty="0"/>
            </a:br>
            <a:r>
              <a:rPr lang="en-US" dirty="0"/>
              <a:t>CHANGES</a:t>
            </a:r>
            <a:endParaRPr i="1" dirty="0"/>
          </a:p>
        </p:txBody>
      </p:sp>
    </p:spTree>
    <p:extLst>
      <p:ext uri="{BB962C8B-B14F-4D97-AF65-F5344CB8AC3E}">
        <p14:creationId xmlns:p14="http://schemas.microsoft.com/office/powerpoint/2010/main" val="381144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a:spLocks noGrp="1"/>
          </p:cNvSpPr>
          <p:nvPr>
            <p:ph type="title"/>
          </p:nvPr>
        </p:nvSpPr>
        <p:spPr>
          <a:xfrm>
            <a:off x="1940985" y="531813"/>
            <a:ext cx="10026649"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BASES, PLATES</a:t>
            </a:r>
            <a:br>
              <a:rPr lang="en-US" dirty="0"/>
            </a:br>
            <a:r>
              <a:rPr lang="en-US" dirty="0"/>
              <a:t>RULE 1-2-1</a:t>
            </a:r>
            <a:endParaRPr dirty="0"/>
          </a:p>
        </p:txBody>
      </p:sp>
      <p:sp>
        <p:nvSpPr>
          <p:cNvPr id="140" name="Google Shape;140;p3"/>
          <p:cNvSpPr txBox="1"/>
          <p:nvPr/>
        </p:nvSpPr>
        <p:spPr>
          <a:xfrm>
            <a:off x="7943850" y="2095722"/>
            <a:ext cx="4023784" cy="3889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sp>
        <p:nvSpPr>
          <p:cNvPr id="141" name="Google Shape;141;p3"/>
          <p:cNvSpPr txBox="1">
            <a:spLocks noGrp="1"/>
          </p:cNvSpPr>
          <p:nvPr>
            <p:ph type="body" idx="1"/>
          </p:nvPr>
        </p:nvSpPr>
        <p:spPr>
          <a:xfrm>
            <a:off x="6757889" y="2095723"/>
            <a:ext cx="4979545" cy="3889844"/>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dirty="0">
              <a:latin typeface="Calibri"/>
              <a:ea typeface="Calibri"/>
              <a:cs typeface="Calibri"/>
              <a:sym typeface="Calibri"/>
            </a:endParaRPr>
          </a:p>
          <a:p>
            <a:pPr marL="342900" lvl="0" indent="-342900" algn="l" rtl="0">
              <a:spcBef>
                <a:spcPts val="0"/>
              </a:spcBef>
              <a:spcAft>
                <a:spcPts val="0"/>
              </a:spcAft>
              <a:buClr>
                <a:schemeClr val="dk1"/>
              </a:buClr>
              <a:buSzPts val="3600"/>
              <a:buChar char="▪"/>
            </a:pPr>
            <a:r>
              <a:rPr lang="en-US" sz="3600" dirty="0">
                <a:latin typeface="Calibri"/>
                <a:ea typeface="Calibri"/>
                <a:cs typeface="Calibri"/>
                <a:sym typeface="Calibri"/>
              </a:rPr>
              <a:t>Bases may be designed to disengage from their anchor system.</a:t>
            </a:r>
            <a:endParaRPr sz="3600" dirty="0">
              <a:latin typeface="Calibri"/>
              <a:ea typeface="Calibri"/>
              <a:cs typeface="Calibri"/>
              <a:sym typeface="Calibri"/>
            </a:endParaRPr>
          </a:p>
        </p:txBody>
      </p:sp>
      <p:pic>
        <p:nvPicPr>
          <p:cNvPr id="142" name="Google Shape;142;p3" descr="Graphical user interface, application&#10;&#10;Description automatically generated"/>
          <p:cNvPicPr preferRelativeResize="0"/>
          <p:nvPr/>
        </p:nvPicPr>
        <p:blipFill rotWithShape="1">
          <a:blip r:embed="rId3">
            <a:alphaModFix/>
          </a:blip>
          <a:srcRect/>
          <a:stretch/>
        </p:blipFill>
        <p:spPr>
          <a:xfrm>
            <a:off x="1526187" y="2005254"/>
            <a:ext cx="4979545" cy="43542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animEffect transition="in" filter="fade">
                                      <p:cBhvr>
                                        <p:cTn id="11" dur="500"/>
                                        <p:tgtEl>
                                          <p:spTgt spid="1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05c6644b64_0_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BASES, PLATES</a:t>
            </a:r>
            <a:br>
              <a:rPr lang="en-US" dirty="0"/>
            </a:br>
            <a:r>
              <a:rPr lang="en-US" dirty="0"/>
              <a:t>RULE 1-2-1</a:t>
            </a:r>
            <a:endParaRPr dirty="0"/>
          </a:p>
        </p:txBody>
      </p:sp>
      <p:sp>
        <p:nvSpPr>
          <p:cNvPr id="5" name="Text Placeholder 4">
            <a:extLst>
              <a:ext uri="{FF2B5EF4-FFF2-40B4-BE49-F238E27FC236}">
                <a16:creationId xmlns:a16="http://schemas.microsoft.com/office/drawing/2014/main" id="{E6A6D6AA-8407-4699-AC87-E3B0E5C822F4}"/>
              </a:ext>
            </a:extLst>
          </p:cNvPr>
          <p:cNvSpPr>
            <a:spLocks noGrp="1"/>
          </p:cNvSpPr>
          <p:nvPr>
            <p:ph type="body" idx="2"/>
          </p:nvPr>
        </p:nvSpPr>
        <p:spPr>
          <a:xfrm>
            <a:off x="1219200" y="1993900"/>
            <a:ext cx="10604938" cy="4338637"/>
          </a:xfrm>
        </p:spPr>
        <p:txBody>
          <a:bodyPr/>
          <a:lstStyle/>
          <a:p>
            <a:pPr>
              <a:buFont typeface="Wingdings" panose="05000000000000000000" pitchFamily="2" charset="2"/>
              <a:buChar char="§"/>
            </a:pPr>
            <a:r>
              <a:rPr lang="en-US" sz="3200" dirty="0"/>
              <a:t>Reason for the change</a:t>
            </a:r>
          </a:p>
          <a:p>
            <a:pPr lvl="1"/>
            <a:r>
              <a:rPr lang="en-US" sz="2800" dirty="0"/>
              <a:t>Only one, and it’s a big one – </a:t>
            </a:r>
            <a:r>
              <a:rPr lang="en-US" sz="2800" b="1" dirty="0">
                <a:solidFill>
                  <a:schemeClr val="accent2"/>
                </a:solidFill>
              </a:rPr>
              <a:t>SAFETY</a:t>
            </a:r>
          </a:p>
          <a:p>
            <a:pPr>
              <a:buFont typeface="Wingdings" panose="05000000000000000000" pitchFamily="2" charset="2"/>
              <a:buChar char="§"/>
            </a:pPr>
            <a:r>
              <a:rPr lang="en-US" sz="3200" dirty="0">
                <a:solidFill>
                  <a:srgbClr val="414B56"/>
                </a:solidFill>
              </a:rPr>
              <a:t>Reality</a:t>
            </a:r>
          </a:p>
          <a:p>
            <a:pPr lvl="1"/>
            <a:r>
              <a:rPr lang="en-US" sz="2800" dirty="0">
                <a:solidFill>
                  <a:srgbClr val="414B56"/>
                </a:solidFill>
              </a:rPr>
              <a:t>Schools have been using breakaway based for years</a:t>
            </a:r>
          </a:p>
          <a:p>
            <a:pPr lvl="1"/>
            <a:r>
              <a:rPr lang="en-US" sz="2800" dirty="0">
                <a:solidFill>
                  <a:srgbClr val="414B56"/>
                </a:solidFill>
              </a:rPr>
              <a:t>Change legitimizes current practice</a:t>
            </a:r>
          </a:p>
          <a:p>
            <a:pPr>
              <a:buFont typeface="Wingdings" panose="05000000000000000000" pitchFamily="2" charset="2"/>
              <a:buChar char="§"/>
            </a:pPr>
            <a:r>
              <a:rPr lang="en-US" sz="3200" dirty="0">
                <a:solidFill>
                  <a:srgbClr val="414B56"/>
                </a:solidFill>
              </a:rPr>
              <a:t>Implementation</a:t>
            </a:r>
          </a:p>
          <a:p>
            <a:pPr lvl="1"/>
            <a:r>
              <a:rPr lang="en-US" sz="2800" dirty="0">
                <a:solidFill>
                  <a:srgbClr val="414B56"/>
                </a:solidFill>
              </a:rPr>
              <a:t>Nothing changes</a:t>
            </a:r>
          </a:p>
          <a:p>
            <a:pPr lvl="1"/>
            <a:r>
              <a:rPr lang="en-US" sz="2800" dirty="0">
                <a:solidFill>
                  <a:srgbClr val="414B56"/>
                </a:solidFill>
              </a:rPr>
              <a:t>Runners cannot be called out if the base is dislodged, the base is considered to have followed the runner</a:t>
            </a:r>
            <a:endParaRPr lang="en-US" sz="2400" b="1" dirty="0">
              <a:solidFill>
                <a:schemeClr val="accent2"/>
              </a:solidFill>
            </a:endParaRPr>
          </a:p>
          <a:p>
            <a:endParaRPr lang="en-US" b="1" dirty="0">
              <a:solidFill>
                <a:schemeClr val="accent2"/>
              </a:solidFill>
            </a:endParaRPr>
          </a:p>
        </p:txBody>
      </p:sp>
      <p:sp>
        <p:nvSpPr>
          <p:cNvPr id="149" name="Google Shape;149;g105c6644b64_0_0"/>
          <p:cNvSpPr txBox="1"/>
          <p:nvPr/>
        </p:nvSpPr>
        <p:spPr>
          <a:xfrm>
            <a:off x="7943850" y="2095722"/>
            <a:ext cx="4023900" cy="3889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SOFTBALLS</a:t>
            </a:r>
            <a:br>
              <a:rPr lang="en-US" dirty="0"/>
            </a:br>
            <a:r>
              <a:rPr lang="en-US" dirty="0"/>
              <a:t>RULE 1-3-3</a:t>
            </a:r>
            <a:endParaRPr dirty="0"/>
          </a:p>
        </p:txBody>
      </p:sp>
      <p:sp>
        <p:nvSpPr>
          <p:cNvPr id="157" name="Google Shape;157;p4"/>
          <p:cNvSpPr txBox="1">
            <a:spLocks noGrp="1"/>
          </p:cNvSpPr>
          <p:nvPr>
            <p:ph type="body" idx="1"/>
          </p:nvPr>
        </p:nvSpPr>
        <p:spPr>
          <a:xfrm>
            <a:off x="8141565" y="2063363"/>
            <a:ext cx="3597990" cy="412827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latin typeface="Calibri"/>
                <a:ea typeface="Calibri"/>
                <a:cs typeface="Calibri"/>
                <a:sym typeface="Calibri"/>
              </a:rPr>
              <a:t>The new softball specifications are permissible currently and will be required January 1, 2025, for high school competition. </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Softballs manufactured with the current specifications will be permitted for use through 2024.</a:t>
            </a:r>
            <a:endParaRPr sz="2400" dirty="0"/>
          </a:p>
        </p:txBody>
      </p:sp>
      <p:pic>
        <p:nvPicPr>
          <p:cNvPr id="158" name="Google Shape;158;p4" descr="Table&#10;&#10;Description automatically generated"/>
          <p:cNvPicPr preferRelativeResize="0"/>
          <p:nvPr/>
        </p:nvPicPr>
        <p:blipFill rotWithShape="1">
          <a:blip r:embed="rId3">
            <a:alphaModFix/>
          </a:blip>
          <a:srcRect b="5748"/>
          <a:stretch/>
        </p:blipFill>
        <p:spPr>
          <a:xfrm>
            <a:off x="1454021" y="2008556"/>
            <a:ext cx="6702552" cy="3978005"/>
          </a:xfrm>
          <a:prstGeom prst="rect">
            <a:avLst/>
          </a:prstGeom>
          <a:noFill/>
          <a:ln>
            <a:noFill/>
          </a:ln>
        </p:spPr>
      </p:pic>
      <p:sp>
        <p:nvSpPr>
          <p:cNvPr id="159" name="Google Shape;159;p4"/>
          <p:cNvSpPr txBox="1"/>
          <p:nvPr/>
        </p:nvSpPr>
        <p:spPr>
          <a:xfrm>
            <a:off x="1454021" y="6006970"/>
            <a:ext cx="61063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*Mandatory January 1, 2025</a:t>
            </a:r>
            <a:endParaRPr/>
          </a:p>
        </p:txBody>
      </p:sp>
      <p:sp>
        <p:nvSpPr>
          <p:cNvPr id="2" name="Rectangle 1">
            <a:extLst>
              <a:ext uri="{FF2B5EF4-FFF2-40B4-BE49-F238E27FC236}">
                <a16:creationId xmlns:a16="http://schemas.microsoft.com/office/drawing/2014/main" id="{11F82FFF-FFB3-4C9A-AC42-D60B0D76C373}"/>
              </a:ext>
            </a:extLst>
          </p:cNvPr>
          <p:cNvSpPr/>
          <p:nvPr/>
        </p:nvSpPr>
        <p:spPr>
          <a:xfrm>
            <a:off x="1454021" y="2632841"/>
            <a:ext cx="6687544" cy="1765738"/>
          </a:xfrm>
          <a:prstGeom prst="rect">
            <a:avLst/>
          </a:prstGeom>
          <a:solidFill>
            <a:srgbClr val="414B5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BA0E1B-123D-44F5-A6C1-0075B91C1E3B}"/>
              </a:ext>
            </a:extLst>
          </p:cNvPr>
          <p:cNvSpPr/>
          <p:nvPr/>
        </p:nvSpPr>
        <p:spPr>
          <a:xfrm>
            <a:off x="1440165" y="4392363"/>
            <a:ext cx="6687544" cy="1481964"/>
          </a:xfrm>
          <a:prstGeom prst="rect">
            <a:avLst/>
          </a:prstGeom>
          <a:solidFill>
            <a:srgbClr val="D21034">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7">
                                            <p:txEl>
                                              <p:pRg st="0" end="0"/>
                                            </p:txEl>
                                          </p:spTgt>
                                        </p:tgtEl>
                                        <p:attrNameLst>
                                          <p:attrName>style.visibility</p:attrName>
                                        </p:attrNameLst>
                                      </p:cBhvr>
                                      <p:to>
                                        <p:strVal val="visible"/>
                                      </p:to>
                                    </p:set>
                                    <p:animEffect transition="in" filter="fade">
                                      <p:cBhvr>
                                        <p:cTn id="18" dur="500"/>
                                        <p:tgtEl>
                                          <p:spTgt spid="15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7">
                                            <p:txEl>
                                              <p:pRg st="1" end="1"/>
                                            </p:txEl>
                                          </p:spTgt>
                                        </p:tgtEl>
                                        <p:attrNameLst>
                                          <p:attrName>style.visibility</p:attrName>
                                        </p:attrNameLst>
                                      </p:cBhvr>
                                      <p:to>
                                        <p:strVal val="visible"/>
                                      </p:to>
                                    </p:set>
                                    <p:animEffect transition="in" filter="fade">
                                      <p:cBhvr>
                                        <p:cTn id="23" dur="500"/>
                                        <p:tgtEl>
                                          <p:spTgt spid="15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9"/>
                                        </p:tgtEl>
                                        <p:attrNameLst>
                                          <p:attrName>style.visibility</p:attrName>
                                        </p:attrNameLst>
                                      </p:cBhvr>
                                      <p:to>
                                        <p:strVal val="visible"/>
                                      </p:to>
                                    </p:set>
                                    <p:animEffect transition="in" filter="fade">
                                      <p:cBhvr>
                                        <p:cTn id="28"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2"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05c6644b64_0_8"/>
          <p:cNvSpPr txBox="1">
            <a:spLocks noGrp="1"/>
          </p:cNvSpPr>
          <p:nvPr>
            <p:ph type="title"/>
          </p:nvPr>
        </p:nvSpPr>
        <p:spPr>
          <a:xfrm>
            <a:off x="1941513" y="525463"/>
            <a:ext cx="10026600" cy="120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SOFTBALLS</a:t>
            </a:r>
            <a:br>
              <a:rPr lang="en-US" dirty="0"/>
            </a:br>
            <a:r>
              <a:rPr lang="en-US" dirty="0"/>
              <a:t>RULE 1-3-3</a:t>
            </a:r>
            <a:endParaRPr dirty="0"/>
          </a:p>
        </p:txBody>
      </p:sp>
      <p:sp>
        <p:nvSpPr>
          <p:cNvPr id="166" name="Google Shape;166;g105c6644b64_0_8"/>
          <p:cNvSpPr txBox="1">
            <a:spLocks noGrp="1"/>
          </p:cNvSpPr>
          <p:nvPr>
            <p:ph type="body" idx="1"/>
          </p:nvPr>
        </p:nvSpPr>
        <p:spPr>
          <a:xfrm>
            <a:off x="1237444" y="2063374"/>
            <a:ext cx="10192556" cy="4475971"/>
          </a:xfrm>
          <a:prstGeom prst="rect">
            <a:avLst/>
          </a:prstGeom>
          <a:noFill/>
          <a:ln>
            <a:noFill/>
          </a:ln>
        </p:spPr>
        <p:txBody>
          <a:bodyPr spcFirstLastPara="1" wrap="square" lIns="91425" tIns="45700" rIns="91425" bIns="45700" anchor="t" anchorCtr="0">
            <a:noAutofit/>
          </a:bodyPr>
          <a:lstStyle/>
          <a:p>
            <a:pPr marL="342900" lvl="0" indent="-342900" algn="l" rtl="0">
              <a:spcAft>
                <a:spcPts val="0"/>
              </a:spcAft>
              <a:buClr>
                <a:schemeClr val="dk1"/>
              </a:buClr>
              <a:buSzPts val="2400"/>
              <a:buChar char="▪"/>
            </a:pPr>
            <a:r>
              <a:rPr lang="en-US" sz="3600" dirty="0"/>
              <a:t>What changed?</a:t>
            </a:r>
            <a:endParaRPr sz="3600" dirty="0"/>
          </a:p>
          <a:p>
            <a:pPr marL="742950" lvl="1" indent="-341313" algn="l" rtl="0">
              <a:spcAft>
                <a:spcPts val="0"/>
              </a:spcAft>
              <a:buSzPct val="67000"/>
              <a:buChar char="•"/>
            </a:pPr>
            <a:r>
              <a:rPr lang="en-US" sz="3200" dirty="0"/>
              <a:t>Compression can range from 275 to 375 lbs.</a:t>
            </a:r>
          </a:p>
          <a:p>
            <a:pPr marL="742950" lvl="1" indent="-341313" algn="l" rtl="0">
              <a:spcAft>
                <a:spcPts val="0"/>
              </a:spcAft>
              <a:buSzPct val="67000"/>
              <a:buChar char="•"/>
            </a:pPr>
            <a:r>
              <a:rPr lang="en-US" sz="3200" dirty="0"/>
              <a:t>Some softballs will not be as “hot” as some of the softballs are today</a:t>
            </a:r>
            <a:endParaRPr sz="3200" dirty="0"/>
          </a:p>
          <a:p>
            <a:pPr marL="742950" lvl="1" indent="-341313" algn="l" rtl="0">
              <a:spcAft>
                <a:spcPts val="0"/>
              </a:spcAft>
              <a:buSzPct val="67000"/>
              <a:buChar char="•"/>
            </a:pPr>
            <a:r>
              <a:rPr lang="en-US" sz="3200" dirty="0"/>
              <a:t>Weight increases by ¼ lb.</a:t>
            </a:r>
            <a:endParaRPr sz="3200" dirty="0"/>
          </a:p>
          <a:p>
            <a:pPr marL="1143000" lvl="2" indent="-228600" algn="l" rtl="0">
              <a:spcAft>
                <a:spcPts val="0"/>
              </a:spcAft>
              <a:buSzPts val="1800"/>
              <a:buChar char="–"/>
            </a:pPr>
            <a:r>
              <a:rPr lang="en-US" sz="2800" i="1" dirty="0"/>
              <a:t>Make sure to bring you scale to the field with you!</a:t>
            </a:r>
            <a:endParaRPr sz="2800" i="1" dirty="0"/>
          </a:p>
          <a:p>
            <a:pPr lvl="0" indent="-457200" algn="l" rtl="0">
              <a:spcAft>
                <a:spcPts val="0"/>
              </a:spcAft>
              <a:buFont typeface="Wingdings" panose="05000000000000000000" pitchFamily="2" charset="2"/>
              <a:buChar char="§"/>
            </a:pPr>
            <a:r>
              <a:rPr lang="en-US" sz="3600" dirty="0"/>
              <a:t>Why?</a:t>
            </a:r>
          </a:p>
          <a:p>
            <a:pPr marL="747713" lvl="0" indent="-290513" algn="l" rtl="0">
              <a:spcAft>
                <a:spcPts val="0"/>
              </a:spcAft>
              <a:buSzPct val="67000"/>
              <a:buFont typeface="Arial" panose="020B0604020202020204" pitchFamily="34" charset="0"/>
              <a:buChar char="•"/>
            </a:pPr>
            <a:r>
              <a:rPr lang="en-US" sz="3200" dirty="0"/>
              <a:t>For consistency with other codes</a:t>
            </a:r>
          </a:p>
          <a:p>
            <a:pPr marL="747713" lvl="0" indent="-290513" algn="l" rtl="0">
              <a:spcAft>
                <a:spcPts val="0"/>
              </a:spcAft>
              <a:buSzPct val="67000"/>
              <a:buFont typeface="Arial" panose="020B0604020202020204" pitchFamily="34" charset="0"/>
              <a:buChar char="•"/>
            </a:pPr>
            <a:r>
              <a:rPr lang="en-US" sz="3200" dirty="0"/>
              <a:t>Manufacturing efficiencies – some softballs are dual certified</a:t>
            </a:r>
            <a:endParaRPr sz="3200" dirty="0"/>
          </a:p>
          <a:p>
            <a:pPr marL="0" lvl="0" indent="0" algn="l" rtl="0">
              <a:spcBef>
                <a:spcPts val="1200"/>
              </a:spcBef>
              <a:spcAft>
                <a:spcPts val="0"/>
              </a:spcAft>
              <a:buNone/>
            </a:pPr>
            <a:endParaRPr dirty="0"/>
          </a:p>
          <a:p>
            <a:pPr marL="0" lvl="0" indent="0" algn="l" rtl="0">
              <a:spcBef>
                <a:spcPts val="120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500"/>
                                        <p:tgtEl>
                                          <p:spTgt spid="16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animEffect transition="in" filter="fade">
                                      <p:cBhvr>
                                        <p:cTn id="11" dur="500"/>
                                        <p:tgtEl>
                                          <p:spTgt spid="16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6">
                                            <p:txEl>
                                              <p:pRg st="2" end="2"/>
                                            </p:txEl>
                                          </p:spTgt>
                                        </p:tgtEl>
                                        <p:attrNameLst>
                                          <p:attrName>style.visibility</p:attrName>
                                        </p:attrNameLst>
                                      </p:cBhvr>
                                      <p:to>
                                        <p:strVal val="visible"/>
                                      </p:to>
                                    </p:set>
                                    <p:animEffect transition="in" filter="fade">
                                      <p:cBhvr>
                                        <p:cTn id="16" dur="500"/>
                                        <p:tgtEl>
                                          <p:spTgt spid="16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6">
                                            <p:txEl>
                                              <p:pRg st="3" end="3"/>
                                            </p:txEl>
                                          </p:spTgt>
                                        </p:tgtEl>
                                        <p:attrNameLst>
                                          <p:attrName>style.visibility</p:attrName>
                                        </p:attrNameLst>
                                      </p:cBhvr>
                                      <p:to>
                                        <p:strVal val="visible"/>
                                      </p:to>
                                    </p:set>
                                    <p:animEffect transition="in" filter="fade">
                                      <p:cBhvr>
                                        <p:cTn id="21" dur="500"/>
                                        <p:tgtEl>
                                          <p:spTgt spid="16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6">
                                            <p:txEl>
                                              <p:pRg st="4" end="4"/>
                                            </p:txEl>
                                          </p:spTgt>
                                        </p:tgtEl>
                                        <p:attrNameLst>
                                          <p:attrName>style.visibility</p:attrName>
                                        </p:attrNameLst>
                                      </p:cBhvr>
                                      <p:to>
                                        <p:strVal val="visible"/>
                                      </p:to>
                                    </p:set>
                                    <p:animEffect transition="in" filter="fade">
                                      <p:cBhvr>
                                        <p:cTn id="26" dur="500"/>
                                        <p:tgtEl>
                                          <p:spTgt spid="16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6">
                                            <p:txEl>
                                              <p:pRg st="5" end="5"/>
                                            </p:txEl>
                                          </p:spTgt>
                                        </p:tgtEl>
                                        <p:attrNameLst>
                                          <p:attrName>style.visibility</p:attrName>
                                        </p:attrNameLst>
                                      </p:cBhvr>
                                      <p:to>
                                        <p:strVal val="visible"/>
                                      </p:to>
                                    </p:set>
                                    <p:animEffect transition="in" filter="fade">
                                      <p:cBhvr>
                                        <p:cTn id="31" dur="500"/>
                                        <p:tgtEl>
                                          <p:spTgt spid="166">
                                            <p:txEl>
                                              <p:pRg st="5" end="5"/>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66">
                                            <p:txEl>
                                              <p:pRg st="6" end="6"/>
                                            </p:txEl>
                                          </p:spTgt>
                                        </p:tgtEl>
                                        <p:attrNameLst>
                                          <p:attrName>style.visibility</p:attrName>
                                        </p:attrNameLst>
                                      </p:cBhvr>
                                      <p:to>
                                        <p:strVal val="visible"/>
                                      </p:to>
                                    </p:set>
                                    <p:animEffect transition="in" filter="fade">
                                      <p:cBhvr>
                                        <p:cTn id="35" dur="500"/>
                                        <p:tgtEl>
                                          <p:spTgt spid="16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6">
                                            <p:txEl>
                                              <p:pRg st="7" end="7"/>
                                            </p:txEl>
                                          </p:spTgt>
                                        </p:tgtEl>
                                        <p:attrNameLst>
                                          <p:attrName>style.visibility</p:attrName>
                                        </p:attrNameLst>
                                      </p:cBhvr>
                                      <p:to>
                                        <p:strVal val="visible"/>
                                      </p:to>
                                    </p:set>
                                    <p:animEffect transition="in" filter="fade">
                                      <p:cBhvr>
                                        <p:cTn id="40" dur="500"/>
                                        <p:tgtEl>
                                          <p:spTgt spid="1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DAMAGED BAT</a:t>
            </a:r>
            <a:br>
              <a:rPr lang="en-US"/>
            </a:br>
            <a:r>
              <a:rPr lang="en-US"/>
              <a:t>RULE 2-4-3</a:t>
            </a:r>
            <a:endParaRPr/>
          </a:p>
        </p:txBody>
      </p:sp>
      <p:sp>
        <p:nvSpPr>
          <p:cNvPr id="275" name="Google Shape;275;p13"/>
          <p:cNvSpPr txBox="1">
            <a:spLocks noGrp="1"/>
          </p:cNvSpPr>
          <p:nvPr>
            <p:ph type="body" idx="1"/>
          </p:nvPr>
        </p:nvSpPr>
        <p:spPr>
          <a:xfrm>
            <a:off x="7302500" y="2147824"/>
            <a:ext cx="4013200" cy="417995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latin typeface="Calibri"/>
                <a:ea typeface="Calibri"/>
                <a:cs typeface="Calibri"/>
                <a:sym typeface="Calibri"/>
              </a:rPr>
              <a:t>A damaged bat is one that could deface the ball and the bat shall be removed </a:t>
            </a:r>
            <a:r>
              <a:rPr lang="en-US" sz="2400" i="1" dirty="0">
                <a:solidFill>
                  <a:schemeClr val="accent2"/>
                </a:solidFill>
                <a:latin typeface="Calibri"/>
                <a:ea typeface="Calibri"/>
                <a:cs typeface="Calibri"/>
                <a:sym typeface="Calibri"/>
              </a:rPr>
              <a:t>when initially detected </a:t>
            </a:r>
            <a:r>
              <a:rPr lang="en-US" sz="2400" dirty="0">
                <a:latin typeface="Calibri"/>
                <a:ea typeface="Calibri"/>
                <a:cs typeface="Calibri"/>
                <a:sym typeface="Calibri"/>
              </a:rPr>
              <a:t>without penalty. </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Also, a penalty was added for a batter detected using a damaged bat after it has been previously removed from the game. </a:t>
            </a:r>
            <a:endParaRPr sz="2400" dirty="0">
              <a:latin typeface="Calibri"/>
              <a:ea typeface="Calibri"/>
              <a:cs typeface="Calibri"/>
              <a:sym typeface="Calibri"/>
            </a:endParaRPr>
          </a:p>
        </p:txBody>
      </p:sp>
      <p:pic>
        <p:nvPicPr>
          <p:cNvPr id="276" name="Google Shape;276;p13" descr="Diagram&#10;&#10;Description automatically generated"/>
          <p:cNvPicPr preferRelativeResize="0"/>
          <p:nvPr/>
        </p:nvPicPr>
        <p:blipFill rotWithShape="1">
          <a:blip r:embed="rId3">
            <a:alphaModFix/>
          </a:blip>
          <a:srcRect/>
          <a:stretch/>
        </p:blipFill>
        <p:spPr>
          <a:xfrm>
            <a:off x="1404112" y="2147824"/>
            <a:ext cx="5751576" cy="3959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5">
                                            <p:txEl>
                                              <p:pRg st="0" end="0"/>
                                            </p:txEl>
                                          </p:spTgt>
                                        </p:tgtEl>
                                        <p:attrNameLst>
                                          <p:attrName>style.visibility</p:attrName>
                                        </p:attrNameLst>
                                      </p:cBhvr>
                                      <p:to>
                                        <p:strVal val="visible"/>
                                      </p:to>
                                    </p:set>
                                    <p:animEffect transition="in" filter="fade">
                                      <p:cBhvr>
                                        <p:cTn id="11" dur="500"/>
                                        <p:tgtEl>
                                          <p:spTgt spid="27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5">
                                            <p:txEl>
                                              <p:pRg st="1" end="1"/>
                                            </p:txEl>
                                          </p:spTgt>
                                        </p:tgtEl>
                                        <p:attrNameLst>
                                          <p:attrName>style.visibility</p:attrName>
                                        </p:attrNameLst>
                                      </p:cBhvr>
                                      <p:to>
                                        <p:strVal val="visible"/>
                                      </p:to>
                                    </p:set>
                                    <p:animEffect transition="in" filter="fade">
                                      <p:cBhvr>
                                        <p:cTn id="16" dur="500"/>
                                        <p:tgtEl>
                                          <p:spTgt spid="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4283</Words>
  <Application>Microsoft Office PowerPoint</Application>
  <PresentationFormat>Widescreen</PresentationFormat>
  <Paragraphs>213</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Noto Sans Symbols</vt:lpstr>
      <vt:lpstr>Wingdings</vt:lpstr>
      <vt:lpstr>Office Theme</vt:lpstr>
      <vt:lpstr>    Tyler Lonestar     Chapter   Coaches Meeting January 12, 2022</vt:lpstr>
      <vt:lpstr>Chapter President</vt:lpstr>
      <vt:lpstr>Chapter Assignment Secretary</vt:lpstr>
      <vt:lpstr>2022 NFHS SOFTBALL RULES CHANGES</vt:lpstr>
      <vt:lpstr>BASES, PLATES RULE 1-2-1</vt:lpstr>
      <vt:lpstr>BASES, PLATES RULE 1-2-1</vt:lpstr>
      <vt:lpstr>SOFTBALLS RULE 1-3-3</vt:lpstr>
      <vt:lpstr>SOFTBALLS RULE 1-3-3</vt:lpstr>
      <vt:lpstr>DAMAGED BAT RULE 2-4-3</vt:lpstr>
      <vt:lpstr>UNIFORMS, PLAYER EQUIPMENT RULE 3-2-5b, 3-2-12</vt:lpstr>
      <vt:lpstr>UNIFORMS, PLAYER EQUIPMENT RULE 3-2-5c </vt:lpstr>
      <vt:lpstr>COACH ATTIRE RULE 3-5-3</vt:lpstr>
      <vt:lpstr>COACH ATTIRE RULE 3-5-3</vt:lpstr>
      <vt:lpstr>BENCH AND FIELD CONDUCT RULE 3-6-21,PENALTY (NEW)</vt:lpstr>
      <vt:lpstr>INFRACTIONS BY PITCHER (FP) RULE 6-2-2 &amp; NOTE (NEW)</vt:lpstr>
      <vt:lpstr>DAMAGED BAT RULE 7-4-15, PENALTY (NEW)</vt:lpstr>
      <vt:lpstr>BATTER-RUNNER IS OUT RULE 8-2-6</vt:lpstr>
      <vt:lpstr>BATTER-RUNNER IS OUT RULE 8-2-6</vt:lpstr>
      <vt:lpstr>2022 NFHS SOFTBALL RULES POINTS OF EMPHASIS</vt:lpstr>
      <vt:lpstr>HUDDLES BETWEEN INNINGS</vt:lpstr>
      <vt:lpstr>HUDDLES BETWEEN INNINGS</vt:lpstr>
      <vt:lpstr>HUDDLES BETWEEN INNINGS</vt:lpstr>
      <vt:lpstr>GUIDANCE FOR PITCHER UTILIZATION</vt:lpstr>
      <vt:lpstr>ASSISTING A RUNNER</vt:lpstr>
      <vt:lpstr>PITCHER SIMULATING TAKING A SIGN</vt:lpstr>
      <vt:lpstr>PITCHER SIMULATING TAKING A SIGN</vt:lpstr>
      <vt:lpstr>BUCKETS/STOOLS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Umpire Training</dc:title>
  <dc:creator>Tom Cremeans</dc:creator>
  <cp:lastModifiedBy>Kevin Hollowell</cp:lastModifiedBy>
  <cp:revision>28</cp:revision>
  <cp:lastPrinted>2022-01-12T17:56:37Z</cp:lastPrinted>
  <dcterms:created xsi:type="dcterms:W3CDTF">2021-12-07T19:03:27Z</dcterms:created>
  <dcterms:modified xsi:type="dcterms:W3CDTF">2022-01-21T20:02:25Z</dcterms:modified>
</cp:coreProperties>
</file>