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61" r:id="rId2"/>
    <p:sldId id="363" r:id="rId3"/>
    <p:sldId id="258" r:id="rId4"/>
    <p:sldId id="259" r:id="rId5"/>
    <p:sldId id="273" r:id="rId6"/>
    <p:sldId id="274" r:id="rId7"/>
    <p:sldId id="293" r:id="rId8"/>
    <p:sldId id="275" r:id="rId9"/>
    <p:sldId id="276" r:id="rId10"/>
    <p:sldId id="277" r:id="rId11"/>
    <p:sldId id="292" r:id="rId12"/>
    <p:sldId id="294" r:id="rId13"/>
    <p:sldId id="296" r:id="rId14"/>
    <p:sldId id="297" r:id="rId15"/>
    <p:sldId id="295" r:id="rId16"/>
    <p:sldId id="298" r:id="rId17"/>
    <p:sldId id="299" r:id="rId18"/>
    <p:sldId id="300" r:id="rId19"/>
    <p:sldId id="301" r:id="rId20"/>
    <p:sldId id="302" r:id="rId21"/>
    <p:sldId id="278" r:id="rId22"/>
    <p:sldId id="279" r:id="rId23"/>
    <p:sldId id="281" r:id="rId24"/>
    <p:sldId id="282" r:id="rId25"/>
    <p:sldId id="283" r:id="rId26"/>
    <p:sldId id="304" r:id="rId27"/>
    <p:sldId id="284" r:id="rId28"/>
    <p:sldId id="303" r:id="rId29"/>
    <p:sldId id="285" r:id="rId30"/>
    <p:sldId id="286" r:id="rId31"/>
    <p:sldId id="287" r:id="rId32"/>
    <p:sldId id="288" r:id="rId33"/>
    <p:sldId id="362" r:id="rId34"/>
    <p:sldId id="364"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3767" autoAdjust="0"/>
  </p:normalViewPr>
  <p:slideViewPr>
    <p:cSldViewPr snapToGrid="0">
      <p:cViewPr varScale="1">
        <p:scale>
          <a:sx n="95" d="100"/>
          <a:sy n="95"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D79FBF-58CD-47C8-92C2-64BBE1A4B727}" type="datetimeFigureOut">
              <a:rPr lang="en-US" smtClean="0"/>
              <a:t>1/16/2022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66" name="Google Shape;26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18863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05c6644b64_0_5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105c6644b64_0_58: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b="1"/>
              <a:t>Rule 3-5-3: </a:t>
            </a:r>
            <a:r>
              <a:rPr lang="en-US" sz="1200">
                <a:latin typeface="Calibri"/>
                <a:ea typeface="Calibri"/>
                <a:cs typeface="Calibri"/>
                <a:sym typeface="Calibri"/>
              </a:rPr>
              <a:t>While in live-ball areas, a coach shall be attired in a school uniform or jersey/coaching shirt with slacks, shorts, or other leg coverings in school colors or colors of khaki, black, white or gray. </a:t>
            </a:r>
            <a:endParaRPr sz="1200">
              <a:solidFill>
                <a:srgbClr val="414B56"/>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endParaRPr b="1"/>
          </a:p>
          <a:p>
            <a:pPr marL="0" lvl="0" indent="0" algn="l" rtl="0">
              <a:spcBef>
                <a:spcPts val="360"/>
              </a:spcBef>
              <a:spcAft>
                <a:spcPts val="0"/>
              </a:spcAft>
              <a:buNone/>
            </a:pPr>
            <a:r>
              <a:rPr lang="en-US" sz="1200" b="1">
                <a:solidFill>
                  <a:schemeClr val="dk1"/>
                </a:solidFill>
                <a:latin typeface="Calibri"/>
                <a:ea typeface="Calibri"/>
                <a:cs typeface="Calibri"/>
                <a:sym typeface="Calibri"/>
              </a:rPr>
              <a:t>Rationale:</a:t>
            </a:r>
            <a:r>
              <a:rPr lang="en-US" sz="1200">
                <a:solidFill>
                  <a:schemeClr val="dk1"/>
                </a:solidFill>
                <a:latin typeface="Calibri"/>
                <a:ea typeface="Calibri"/>
                <a:cs typeface="Calibri"/>
                <a:sym typeface="Calibri"/>
              </a:rPr>
              <a:t> Edits for grammatical purposes. Additional language brings a coach’s attire up to date with current language used to describe a coaching garment. Reports have been submitted indicating that some female coaches were disqualified from coaching a contest due to being attired in apparel not specifically listed in the current rule. </a:t>
            </a:r>
            <a:r>
              <a:rPr lang="en-US" sz="1200">
                <a:latin typeface="Calibri"/>
                <a:ea typeface="Calibri"/>
                <a:cs typeface="Calibri"/>
                <a:sym typeface="Calibri"/>
              </a:rPr>
              <a:t>New language better defines permissible coach’s attire.</a:t>
            </a:r>
            <a:endParaRPr/>
          </a:p>
          <a:p>
            <a:pPr marL="0" lvl="0" indent="0" algn="l" rtl="0">
              <a:spcBef>
                <a:spcPts val="360"/>
              </a:spcBef>
              <a:spcAft>
                <a:spcPts val="0"/>
              </a:spcAft>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195" name="Google Shape;195;g105c6644b64_0_58: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069138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lvl="0" indent="0" algn="l" rtl="0">
              <a:lnSpc>
                <a:spcPct val="80000"/>
              </a:lnSpc>
              <a:spcBef>
                <a:spcPts val="0"/>
              </a:spcBef>
              <a:spcAft>
                <a:spcPts val="0"/>
              </a:spcAft>
              <a:buClr>
                <a:schemeClr val="dk1"/>
              </a:buClr>
              <a:buSzPts val="1260"/>
              <a:buFont typeface="Calibri"/>
              <a:buNone/>
            </a:pPr>
            <a:r>
              <a:rPr lang="en-US" sz="1260" b="1"/>
              <a:t>Rule 3-6-21 and PENALTY: </a:t>
            </a:r>
            <a:r>
              <a:rPr lang="en-US" sz="1260"/>
              <a:t>Batters shall not use a damaged bat that was previously removed from the game by an umpire. </a:t>
            </a:r>
            <a:r>
              <a:rPr lang="en-US" sz="1260" b="1"/>
              <a:t>PENALTY:</a:t>
            </a:r>
            <a:r>
              <a:rPr lang="en-US" sz="1260"/>
              <a:t> The offender shall be called out and the offender and head coach shall be restricted to the dugout for the remainder of the game. </a:t>
            </a:r>
            <a:endParaRPr/>
          </a:p>
          <a:p>
            <a:pPr marL="0" lvl="0" indent="0" algn="l" rtl="0">
              <a:lnSpc>
                <a:spcPct val="80000"/>
              </a:lnSpc>
              <a:spcBef>
                <a:spcPts val="378"/>
              </a:spcBef>
              <a:spcAft>
                <a:spcPts val="0"/>
              </a:spcAft>
              <a:buNone/>
            </a:pPr>
            <a:endParaRPr sz="1260" b="1">
              <a:solidFill>
                <a:schemeClr val="dk1"/>
              </a:solidFill>
              <a:latin typeface="Calibri"/>
              <a:ea typeface="Calibri"/>
              <a:cs typeface="Calibri"/>
              <a:sym typeface="Calibri"/>
            </a:endParaRPr>
          </a:p>
          <a:p>
            <a:pPr marL="0" marR="0" lvl="0" indent="0" algn="l" rtl="0">
              <a:lnSpc>
                <a:spcPct val="80000"/>
              </a:lnSpc>
              <a:spcBef>
                <a:spcPts val="0"/>
              </a:spcBef>
              <a:spcAft>
                <a:spcPts val="0"/>
              </a:spcAft>
              <a:buNone/>
            </a:pPr>
            <a:r>
              <a:rPr lang="en-US" sz="1960" b="1">
                <a:solidFill>
                  <a:srgbClr val="000000"/>
                </a:solidFill>
                <a:latin typeface="Calibri"/>
                <a:ea typeface="Calibri"/>
                <a:cs typeface="Calibri"/>
                <a:sym typeface="Calibri"/>
              </a:rPr>
              <a:t>Rationale: </a:t>
            </a:r>
            <a:r>
              <a:rPr lang="en-US" sz="1960">
                <a:latin typeface="Calibri"/>
                <a:ea typeface="Calibri"/>
                <a:cs typeface="Calibri"/>
                <a:sym typeface="Calibri"/>
              </a:rPr>
              <a:t>This new article clarifies that a damaged bat, which had been previously removed by an umpire, cannot be reintroduced to the game. </a:t>
            </a:r>
            <a:r>
              <a:rPr lang="en-US" sz="1260">
                <a:latin typeface="Calibri"/>
                <a:ea typeface="Calibri"/>
                <a:cs typeface="Calibri"/>
                <a:sym typeface="Calibri"/>
              </a:rPr>
              <a:t>It also adds a penalty, which states that the batter is out and both the player and the head coach are restricted to the dugout.</a:t>
            </a:r>
            <a:endParaRPr/>
          </a:p>
          <a:p>
            <a:pPr marL="0" marR="0" lvl="0" indent="0" algn="l" rtl="0">
              <a:lnSpc>
                <a:spcPct val="80000"/>
              </a:lnSpc>
              <a:spcBef>
                <a:spcPts val="0"/>
              </a:spcBef>
              <a:spcAft>
                <a:spcPts val="0"/>
              </a:spcAft>
              <a:buNone/>
            </a:pPr>
            <a:endParaRPr sz="1260" b="1">
              <a:latin typeface="Calibri"/>
              <a:ea typeface="Calibri"/>
              <a:cs typeface="Calibri"/>
              <a:sym typeface="Calibri"/>
            </a:endParaRPr>
          </a:p>
          <a:p>
            <a:pPr marL="0" marR="0" lvl="0" indent="0" algn="l" rtl="0">
              <a:lnSpc>
                <a:spcPct val="80000"/>
              </a:lnSpc>
              <a:spcBef>
                <a:spcPts val="378"/>
              </a:spcBef>
              <a:spcAft>
                <a:spcPts val="0"/>
              </a:spcAft>
              <a:buClr>
                <a:schemeClr val="dk1"/>
              </a:buClr>
              <a:buSzPts val="1260"/>
              <a:buFont typeface="Calibri"/>
              <a:buNone/>
            </a:pPr>
            <a:r>
              <a:rPr lang="en-US" sz="1260">
                <a:latin typeface="Calibri"/>
                <a:ea typeface="Calibri"/>
                <a:cs typeface="Calibri"/>
                <a:sym typeface="Calibri"/>
              </a:rPr>
              <a:t>For clarification, a damaged bat is defined as a bat that was once legal and subsequently found to have cracks, rattles, dents or burrs; an illegal bat is defined as a bat that has been altered or does not meet the required specifications of a legal bat has been altered or is non-approved (Rule 7-4-2). The first offense for bringing a damaged bat into the batter’s box is the removal of the damaged equipment from the contest without further penalty.  A second offense for bringing a damaged into the batter’s box or is discovered having used a damaged bat a second time will result in the batter being called out, and the head coach and the offender will be restricted to the dugout for the remainder of the contest, and all runners not put out on the play must return to the base occupied at the time of the pitch.</a:t>
            </a:r>
            <a:endParaRPr sz="1260">
              <a:latin typeface="Calibri"/>
              <a:ea typeface="Calibri"/>
              <a:cs typeface="Calibri"/>
              <a:sym typeface="Calibri"/>
            </a:endParaRPr>
          </a:p>
          <a:p>
            <a:pPr marL="0" lvl="0" indent="0" algn="l" rtl="0">
              <a:lnSpc>
                <a:spcPct val="80000"/>
              </a:lnSpc>
              <a:spcBef>
                <a:spcPts val="252"/>
              </a:spcBef>
              <a:spcAft>
                <a:spcPts val="0"/>
              </a:spcAft>
              <a:buNone/>
            </a:pPr>
            <a:endParaRPr sz="839"/>
          </a:p>
        </p:txBody>
      </p:sp>
      <p:sp>
        <p:nvSpPr>
          <p:cNvPr id="203" name="Google Shape;203;p8: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05c6644b64_0_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g105c6644b64_0_23: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sz="1665" b="1">
                <a:latin typeface="Calibri"/>
                <a:ea typeface="Calibri"/>
                <a:cs typeface="Calibri"/>
                <a:sym typeface="Calibri"/>
              </a:rPr>
              <a:t>Rule 6-2-2 &amp; NOTE - </a:t>
            </a:r>
            <a:r>
              <a:rPr lang="en-US" sz="1665">
                <a:latin typeface="Calibri"/>
                <a:ea typeface="Calibri"/>
                <a:cs typeface="Calibri"/>
                <a:sym typeface="Calibri"/>
              </a:rPr>
              <a:t>Pitchers are prohibited from wearing anything on the pitching hand, wrist, arm or thighs which the umpire judges to be distracting to the batter. </a:t>
            </a:r>
            <a:endParaRPr/>
          </a:p>
          <a:p>
            <a:pPr marL="0" lvl="0" indent="0" algn="l" rtl="0">
              <a:lnSpc>
                <a:spcPct val="90000"/>
              </a:lnSpc>
              <a:spcBef>
                <a:spcPts val="500"/>
              </a:spcBef>
              <a:spcAft>
                <a:spcPts val="0"/>
              </a:spcAft>
              <a:buNone/>
            </a:pPr>
            <a:r>
              <a:rPr lang="en-US" sz="1665">
                <a:latin typeface="Calibri"/>
                <a:ea typeface="Calibri"/>
                <a:cs typeface="Calibri"/>
                <a:sym typeface="Calibri"/>
              </a:rPr>
              <a:t>This language has been moved out of the penalty for 6-2-2 and a new note was created to clarify distracting items fall under equipment and are not subject to an illegal pitch penalty.</a:t>
            </a:r>
            <a:endParaRPr/>
          </a:p>
          <a:p>
            <a:pPr marL="0" lvl="0" indent="0" algn="l" rtl="0">
              <a:lnSpc>
                <a:spcPct val="90000"/>
              </a:lnSpc>
              <a:spcBef>
                <a:spcPts val="500"/>
              </a:spcBef>
              <a:spcAft>
                <a:spcPts val="0"/>
              </a:spcAft>
              <a:buNone/>
            </a:pPr>
            <a:endParaRPr sz="1665">
              <a:latin typeface="Calibri"/>
              <a:ea typeface="Calibri"/>
              <a:cs typeface="Calibri"/>
              <a:sym typeface="Calibri"/>
            </a:endParaRPr>
          </a:p>
          <a:p>
            <a:pPr marL="0" marR="0" lvl="0" indent="0" algn="l" rtl="0">
              <a:lnSpc>
                <a:spcPct val="90000"/>
              </a:lnSpc>
              <a:spcBef>
                <a:spcPts val="500"/>
              </a:spcBef>
              <a:spcAft>
                <a:spcPts val="0"/>
              </a:spcAft>
              <a:buClr>
                <a:schemeClr val="dk1"/>
              </a:buClr>
              <a:buSzPts val="1665"/>
              <a:buFont typeface="Calibri"/>
              <a:buNone/>
            </a:pPr>
            <a:r>
              <a:rPr lang="en-US" sz="1665" b="1">
                <a:latin typeface="Calibri"/>
                <a:ea typeface="Calibri"/>
                <a:cs typeface="Calibri"/>
                <a:sym typeface="Calibri"/>
              </a:rPr>
              <a:t>Rationale:</a:t>
            </a:r>
            <a:r>
              <a:rPr lang="en-US" sz="1665">
                <a:latin typeface="Calibri"/>
                <a:ea typeface="Calibri"/>
                <a:cs typeface="Calibri"/>
                <a:sym typeface="Calibri"/>
              </a:rPr>
              <a:t> </a:t>
            </a:r>
            <a:r>
              <a:rPr lang="en-US" sz="1665">
                <a:solidFill>
                  <a:schemeClr val="dk1"/>
                </a:solidFill>
                <a:latin typeface="Calibri"/>
                <a:ea typeface="Calibri"/>
                <a:cs typeface="Calibri"/>
                <a:sym typeface="Calibri"/>
              </a:rPr>
              <a:t>The pitcher having an item on the pitching hand, wrist, arm or thigh is a violation of the equipment rule and is already addressed in 3-2-9 with a penalty.  Having it as a part of 6-2-2 invokes a different penalty than prescribed by Rule 3-2-9.  Making it a note in this section still provides the support to keep pitchers legal in this section but removes the discrepancy in penalties. </a:t>
            </a:r>
            <a:endParaRPr sz="1665" b="1">
              <a:solidFill>
                <a:schemeClr val="dk1"/>
              </a:solidFill>
              <a:latin typeface="Calibri"/>
              <a:ea typeface="Calibri"/>
              <a:cs typeface="Calibri"/>
              <a:sym typeface="Calibri"/>
            </a:endParaRPr>
          </a:p>
          <a:p>
            <a:pPr marL="0" lvl="0" indent="0" algn="l" rtl="0">
              <a:lnSpc>
                <a:spcPct val="90000"/>
              </a:lnSpc>
              <a:spcBef>
                <a:spcPts val="333"/>
              </a:spcBef>
              <a:spcAft>
                <a:spcPts val="0"/>
              </a:spcAft>
              <a:buNone/>
            </a:pPr>
            <a:r>
              <a:rPr lang="en-US" sz="1110" b="1">
                <a:solidFill>
                  <a:schemeClr val="dk1"/>
                </a:solidFill>
                <a:latin typeface="Calibri"/>
                <a:ea typeface="Calibri"/>
                <a:cs typeface="Calibri"/>
                <a:sym typeface="Calibri"/>
              </a:rPr>
              <a:t> </a:t>
            </a:r>
            <a:endParaRPr/>
          </a:p>
          <a:p>
            <a:pPr marL="0" lvl="0" indent="0" algn="l" rtl="0">
              <a:lnSpc>
                <a:spcPct val="90000"/>
              </a:lnSpc>
              <a:spcBef>
                <a:spcPts val="333"/>
              </a:spcBef>
              <a:spcAft>
                <a:spcPts val="0"/>
              </a:spcAft>
              <a:buNone/>
            </a:pPr>
            <a:endParaRPr sz="1110"/>
          </a:p>
        </p:txBody>
      </p:sp>
      <p:sp>
        <p:nvSpPr>
          <p:cNvPr id="219" name="Google Shape;219;g105c6644b64_0_23: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05c6644b64_0_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g105c6644b64_0_16: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90000"/>
              </a:lnSpc>
              <a:spcBef>
                <a:spcPts val="0"/>
              </a:spcBef>
              <a:spcAft>
                <a:spcPts val="0"/>
              </a:spcAft>
              <a:buNone/>
            </a:pPr>
            <a:r>
              <a:rPr lang="en-US" sz="1665" b="1">
                <a:latin typeface="Calibri"/>
                <a:ea typeface="Calibri"/>
                <a:cs typeface="Calibri"/>
                <a:sym typeface="Calibri"/>
              </a:rPr>
              <a:t>Rule 6-2-2 &amp; NOTE - </a:t>
            </a:r>
            <a:r>
              <a:rPr lang="en-US" sz="1665">
                <a:latin typeface="Calibri"/>
                <a:ea typeface="Calibri"/>
                <a:cs typeface="Calibri"/>
                <a:sym typeface="Calibri"/>
              </a:rPr>
              <a:t>Pitchers are prohibited from wearing anything on the pitching hand, wrist, arm or thighs which the umpire judges to be distracting to the batter. </a:t>
            </a:r>
            <a:endParaRPr/>
          </a:p>
          <a:p>
            <a:pPr marL="0" lvl="0" indent="0" algn="l" rtl="0">
              <a:lnSpc>
                <a:spcPct val="90000"/>
              </a:lnSpc>
              <a:spcBef>
                <a:spcPts val="500"/>
              </a:spcBef>
              <a:spcAft>
                <a:spcPts val="0"/>
              </a:spcAft>
              <a:buNone/>
            </a:pPr>
            <a:r>
              <a:rPr lang="en-US" sz="1665">
                <a:latin typeface="Calibri"/>
                <a:ea typeface="Calibri"/>
                <a:cs typeface="Calibri"/>
                <a:sym typeface="Calibri"/>
              </a:rPr>
              <a:t>This language has been moved out of the penalty for 6-2-2 and a new note was created to clarify distracting items fall under equipment and are not subject to an illegal pitch penalty.</a:t>
            </a:r>
            <a:endParaRPr/>
          </a:p>
          <a:p>
            <a:pPr marL="0" lvl="0" indent="0" algn="l" rtl="0">
              <a:lnSpc>
                <a:spcPct val="90000"/>
              </a:lnSpc>
              <a:spcBef>
                <a:spcPts val="500"/>
              </a:spcBef>
              <a:spcAft>
                <a:spcPts val="0"/>
              </a:spcAft>
              <a:buNone/>
            </a:pPr>
            <a:endParaRPr sz="1665">
              <a:latin typeface="Calibri"/>
              <a:ea typeface="Calibri"/>
              <a:cs typeface="Calibri"/>
              <a:sym typeface="Calibri"/>
            </a:endParaRPr>
          </a:p>
          <a:p>
            <a:pPr marL="0" marR="0" lvl="0" indent="0" algn="l" rtl="0">
              <a:lnSpc>
                <a:spcPct val="90000"/>
              </a:lnSpc>
              <a:spcBef>
                <a:spcPts val="500"/>
              </a:spcBef>
              <a:spcAft>
                <a:spcPts val="0"/>
              </a:spcAft>
              <a:buClr>
                <a:schemeClr val="dk1"/>
              </a:buClr>
              <a:buSzPts val="1665"/>
              <a:buFont typeface="Calibri"/>
              <a:buNone/>
            </a:pPr>
            <a:r>
              <a:rPr lang="en-US" sz="1665" b="1">
                <a:latin typeface="Calibri"/>
                <a:ea typeface="Calibri"/>
                <a:cs typeface="Calibri"/>
                <a:sym typeface="Calibri"/>
              </a:rPr>
              <a:t>Rationale:</a:t>
            </a:r>
            <a:r>
              <a:rPr lang="en-US" sz="1665">
                <a:latin typeface="Calibri"/>
                <a:ea typeface="Calibri"/>
                <a:cs typeface="Calibri"/>
                <a:sym typeface="Calibri"/>
              </a:rPr>
              <a:t> </a:t>
            </a:r>
            <a:r>
              <a:rPr lang="en-US" sz="1665">
                <a:solidFill>
                  <a:schemeClr val="dk1"/>
                </a:solidFill>
                <a:latin typeface="Calibri"/>
                <a:ea typeface="Calibri"/>
                <a:cs typeface="Calibri"/>
                <a:sym typeface="Calibri"/>
              </a:rPr>
              <a:t>The pitcher having an item on the pitching hand, wrist, arm or thigh is a violation of the equipment rule and is already addressed in 3-2-9 with a penalty.  Having it as a part of 6-2-2 invokes a different penalty than prescribed by Rule 3-2-9.  Making it a note in this section still provides the support to keep pitchers legal in this section but removes the discrepancy in penalties. </a:t>
            </a:r>
            <a:endParaRPr sz="1665" b="1">
              <a:solidFill>
                <a:schemeClr val="dk1"/>
              </a:solidFill>
              <a:latin typeface="Calibri"/>
              <a:ea typeface="Calibri"/>
              <a:cs typeface="Calibri"/>
              <a:sym typeface="Calibri"/>
            </a:endParaRPr>
          </a:p>
          <a:p>
            <a:pPr marL="0" lvl="0" indent="0" algn="l" rtl="0">
              <a:lnSpc>
                <a:spcPct val="90000"/>
              </a:lnSpc>
              <a:spcBef>
                <a:spcPts val="333"/>
              </a:spcBef>
              <a:spcAft>
                <a:spcPts val="0"/>
              </a:spcAft>
              <a:buNone/>
            </a:pPr>
            <a:r>
              <a:rPr lang="en-US" sz="1110" b="1">
                <a:solidFill>
                  <a:schemeClr val="dk1"/>
                </a:solidFill>
                <a:latin typeface="Calibri"/>
                <a:ea typeface="Calibri"/>
                <a:cs typeface="Calibri"/>
                <a:sym typeface="Calibri"/>
              </a:rPr>
              <a:t> </a:t>
            </a:r>
            <a:endParaRPr/>
          </a:p>
          <a:p>
            <a:pPr marL="0" lvl="0" indent="0" algn="l" rtl="0">
              <a:lnSpc>
                <a:spcPct val="90000"/>
              </a:lnSpc>
              <a:spcBef>
                <a:spcPts val="333"/>
              </a:spcBef>
              <a:spcAft>
                <a:spcPts val="0"/>
              </a:spcAft>
              <a:buNone/>
            </a:pPr>
            <a:endParaRPr sz="1110"/>
          </a:p>
        </p:txBody>
      </p:sp>
      <p:sp>
        <p:nvSpPr>
          <p:cNvPr id="227" name="Google Shape;227;g105c6644b64_0_16: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b="1"/>
              <a:t>Rule 7-4-15 (NEW): </a:t>
            </a:r>
            <a:r>
              <a:rPr lang="en-US" sz="1200">
                <a:latin typeface="Calibri"/>
                <a:ea typeface="Calibri"/>
                <a:cs typeface="Calibri"/>
                <a:sym typeface="Calibri"/>
              </a:rPr>
              <a:t>Adds language to identify a batter entering the batter’s box with a damaged bat previously removed from the game is out.</a:t>
            </a:r>
            <a:endParaRPr sz="1200">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b="1"/>
              <a:t>Rationale: </a:t>
            </a:r>
            <a:r>
              <a:rPr lang="en-US" sz="1200" b="0">
                <a:latin typeface="Calibri"/>
                <a:ea typeface="Calibri"/>
                <a:cs typeface="Calibri"/>
                <a:sym typeface="Calibri"/>
              </a:rPr>
              <a:t>The addition of Rule 3-6-21, which defines the penalty for re-introducing a previously removed damaged bat to the game, necessitated adding new Rule 7-4-15 defining situations when the batter is out.</a:t>
            </a:r>
            <a:endParaRPr sz="1200" b="1">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endParaRPr b="1"/>
          </a:p>
          <a:p>
            <a:pPr marL="0" lvl="0" indent="0" algn="l" rtl="0">
              <a:spcBef>
                <a:spcPts val="360"/>
              </a:spcBef>
              <a:spcAft>
                <a:spcPts val="0"/>
              </a:spcAft>
              <a:buNone/>
            </a:pPr>
            <a:endParaRPr/>
          </a:p>
        </p:txBody>
      </p:sp>
      <p:sp>
        <p:nvSpPr>
          <p:cNvPr id="235" name="Google Shape;235;p10: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lnSpcReduction="10000"/>
          </a:bodyPr>
          <a:lstStyle/>
          <a:p>
            <a:pPr marL="0" marR="0" lvl="0" indent="0" algn="l" rtl="0">
              <a:lnSpc>
                <a:spcPct val="90000"/>
              </a:lnSpc>
              <a:spcBef>
                <a:spcPts val="0"/>
              </a:spcBef>
              <a:spcAft>
                <a:spcPts val="0"/>
              </a:spcAft>
              <a:buClr>
                <a:schemeClr val="dk1"/>
              </a:buClr>
              <a:buSzPts val="1530"/>
              <a:buFont typeface="Calibri"/>
              <a:buNone/>
            </a:pPr>
            <a:r>
              <a:rPr lang="en-US" sz="1530" b="1"/>
              <a:t>Rule 8-2-6: </a:t>
            </a:r>
            <a:r>
              <a:rPr lang="en-US" sz="1530">
                <a:latin typeface="Calibri"/>
                <a:ea typeface="Calibri"/>
                <a:cs typeface="Calibri"/>
                <a:sym typeface="Calibri"/>
              </a:rPr>
              <a:t>A runner is considered outside the running lane if either foot last contacted the ground completely outside the lane. </a:t>
            </a:r>
            <a:endParaRPr sz="1530">
              <a:latin typeface="Calibri"/>
              <a:ea typeface="Calibri"/>
              <a:cs typeface="Calibri"/>
              <a:sym typeface="Calibri"/>
            </a:endParaRPr>
          </a:p>
          <a:p>
            <a:pPr marL="0" lvl="0" indent="0" algn="l" rtl="0">
              <a:lnSpc>
                <a:spcPct val="90000"/>
              </a:lnSpc>
              <a:spcBef>
                <a:spcPts val="459"/>
              </a:spcBef>
              <a:spcAft>
                <a:spcPts val="0"/>
              </a:spcAft>
              <a:buClr>
                <a:schemeClr val="dk1"/>
              </a:buClr>
              <a:buSzPts val="1530"/>
              <a:buFont typeface="Calibri"/>
              <a:buNone/>
            </a:pPr>
            <a:endParaRPr sz="1530" b="1"/>
          </a:p>
          <a:p>
            <a:pPr marL="0" marR="0" lvl="0" indent="0" algn="l" rtl="0">
              <a:lnSpc>
                <a:spcPct val="90000"/>
              </a:lnSpc>
              <a:spcBef>
                <a:spcPts val="459"/>
              </a:spcBef>
              <a:spcAft>
                <a:spcPts val="0"/>
              </a:spcAft>
              <a:buClr>
                <a:schemeClr val="dk1"/>
              </a:buClr>
              <a:buSzPts val="1530"/>
              <a:buFont typeface="Calibri"/>
              <a:buNone/>
            </a:pPr>
            <a:r>
              <a:rPr lang="en-US" sz="1530" b="1"/>
              <a:t>Rationale: </a:t>
            </a:r>
            <a:r>
              <a:rPr lang="en-US" sz="1530">
                <a:latin typeface="Calibri"/>
                <a:ea typeface="Calibri"/>
                <a:cs typeface="Calibri"/>
                <a:sym typeface="Calibri"/>
              </a:rPr>
              <a:t>The change clarifies a batter-runner’s location in relationship to the running lane when either foot is in the air. The batter-runner is considered to be outside of the running lane if either foot last contacted the ground completely outside the running lane.  </a:t>
            </a:r>
            <a:endParaRPr sz="1530">
              <a:latin typeface="Calibri"/>
              <a:ea typeface="Calibri"/>
              <a:cs typeface="Calibri"/>
              <a:sym typeface="Calibri"/>
            </a:endParaRPr>
          </a:p>
          <a:p>
            <a:pPr marL="0" marR="0" lvl="0" indent="0" algn="l" rtl="0">
              <a:lnSpc>
                <a:spcPct val="90000"/>
              </a:lnSpc>
              <a:spcBef>
                <a:spcPts val="459"/>
              </a:spcBef>
              <a:spcAft>
                <a:spcPts val="0"/>
              </a:spcAft>
              <a:buClr>
                <a:schemeClr val="dk1"/>
              </a:buClr>
              <a:buSzPts val="1530"/>
              <a:buFont typeface="Calibri"/>
              <a:buNone/>
            </a:pPr>
            <a:endParaRPr sz="1530" b="0"/>
          </a:p>
          <a:p>
            <a:pPr marL="0" marR="0" lvl="0" indent="0" algn="l" rtl="0">
              <a:lnSpc>
                <a:spcPct val="90000"/>
              </a:lnSpc>
              <a:spcBef>
                <a:spcPts val="459"/>
              </a:spcBef>
              <a:spcAft>
                <a:spcPts val="0"/>
              </a:spcAft>
              <a:buClr>
                <a:schemeClr val="dk1"/>
              </a:buClr>
              <a:buSzPts val="1530"/>
              <a:buFont typeface="Calibri"/>
              <a:buNone/>
            </a:pPr>
            <a:r>
              <a:rPr lang="en-US" sz="1530" b="0"/>
              <a:t>There has been some confusion about how this rule should be officiated. Some </a:t>
            </a:r>
            <a:r>
              <a:rPr lang="en-US" sz="1530">
                <a:solidFill>
                  <a:schemeClr val="dk1"/>
                </a:solidFill>
                <a:latin typeface="Calibri"/>
                <a:ea typeface="Calibri"/>
                <a:cs typeface="Calibri"/>
                <a:sym typeface="Calibri"/>
              </a:rPr>
              <a:t>umpires base their ruling on whether the runner’s foot is on the ground or in the air at the time of the interference.  For example, the runner is not guilty of interference if they lift their foot right before being hit with the ball but are guilty of interference if the ball hits them while their foot is in contact with the ground. The intent of this rule is to ensure the batter-runner runs in the running lane.  This new wording more adequately describes the intent of the rule and will provide more consistent enforcement.</a:t>
            </a:r>
            <a:endParaRPr/>
          </a:p>
          <a:p>
            <a:pPr marL="0" lvl="0" indent="0" algn="l" rtl="0">
              <a:lnSpc>
                <a:spcPct val="90000"/>
              </a:lnSpc>
              <a:spcBef>
                <a:spcPts val="459"/>
              </a:spcBef>
              <a:spcAft>
                <a:spcPts val="0"/>
              </a:spcAft>
              <a:buClr>
                <a:schemeClr val="dk1"/>
              </a:buClr>
              <a:buSzPts val="1530"/>
              <a:buFont typeface="Calibri"/>
              <a:buNone/>
            </a:pPr>
            <a:endParaRPr sz="1530" b="1"/>
          </a:p>
          <a:p>
            <a:pPr marL="0" lvl="0" indent="0" algn="l" rtl="0">
              <a:lnSpc>
                <a:spcPct val="90000"/>
              </a:lnSpc>
              <a:spcBef>
                <a:spcPts val="306"/>
              </a:spcBef>
              <a:spcAft>
                <a:spcPts val="0"/>
              </a:spcAft>
              <a:buNone/>
            </a:pPr>
            <a:endParaRPr sz="1020"/>
          </a:p>
        </p:txBody>
      </p:sp>
      <p:sp>
        <p:nvSpPr>
          <p:cNvPr id="251" name="Google Shape;251;p1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753529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5c6644b64_0_5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105c6644b64_0_51: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lnSpc>
                <a:spcPct val="90000"/>
              </a:lnSpc>
              <a:spcBef>
                <a:spcPts val="0"/>
              </a:spcBef>
              <a:spcAft>
                <a:spcPts val="0"/>
              </a:spcAft>
              <a:buClr>
                <a:schemeClr val="dk1"/>
              </a:buClr>
              <a:buSzPts val="1530"/>
              <a:buFont typeface="Calibri"/>
              <a:buNone/>
            </a:pPr>
            <a:r>
              <a:rPr lang="en-US" sz="1530" b="1"/>
              <a:t>Rule 8-2-6: </a:t>
            </a:r>
            <a:r>
              <a:rPr lang="en-US" sz="1530">
                <a:latin typeface="Calibri"/>
                <a:ea typeface="Calibri"/>
                <a:cs typeface="Calibri"/>
                <a:sym typeface="Calibri"/>
              </a:rPr>
              <a:t>A runner is considered outside the running lane if either foot last contacted the ground completely outside the lane. </a:t>
            </a:r>
            <a:endParaRPr sz="1530">
              <a:latin typeface="Calibri"/>
              <a:ea typeface="Calibri"/>
              <a:cs typeface="Calibri"/>
              <a:sym typeface="Calibri"/>
            </a:endParaRPr>
          </a:p>
          <a:p>
            <a:pPr marL="0" lvl="0" indent="0" algn="l" rtl="0">
              <a:lnSpc>
                <a:spcPct val="90000"/>
              </a:lnSpc>
              <a:spcBef>
                <a:spcPts val="459"/>
              </a:spcBef>
              <a:spcAft>
                <a:spcPts val="0"/>
              </a:spcAft>
              <a:buClr>
                <a:schemeClr val="dk1"/>
              </a:buClr>
              <a:buSzPts val="1530"/>
              <a:buFont typeface="Calibri"/>
              <a:buNone/>
            </a:pPr>
            <a:endParaRPr sz="1530" b="1"/>
          </a:p>
          <a:p>
            <a:pPr marL="0" marR="0" lvl="0" indent="0" algn="l" rtl="0">
              <a:lnSpc>
                <a:spcPct val="90000"/>
              </a:lnSpc>
              <a:spcBef>
                <a:spcPts val="459"/>
              </a:spcBef>
              <a:spcAft>
                <a:spcPts val="0"/>
              </a:spcAft>
              <a:buClr>
                <a:schemeClr val="dk1"/>
              </a:buClr>
              <a:buSzPts val="1530"/>
              <a:buFont typeface="Calibri"/>
              <a:buNone/>
            </a:pPr>
            <a:r>
              <a:rPr lang="en-US" sz="1530" b="1"/>
              <a:t>Rationale: </a:t>
            </a:r>
            <a:r>
              <a:rPr lang="en-US" sz="1530">
                <a:latin typeface="Calibri"/>
                <a:ea typeface="Calibri"/>
                <a:cs typeface="Calibri"/>
                <a:sym typeface="Calibri"/>
              </a:rPr>
              <a:t>The change clarifies a batter-runner’s location in relationship to the running lane when either foot is in the air. The batter-runner is considered to be outside of the running lane if either foot last contacted the ground completely outside the running lane.  </a:t>
            </a:r>
            <a:endParaRPr sz="1530">
              <a:latin typeface="Calibri"/>
              <a:ea typeface="Calibri"/>
              <a:cs typeface="Calibri"/>
              <a:sym typeface="Calibri"/>
            </a:endParaRPr>
          </a:p>
          <a:p>
            <a:pPr marL="0" marR="0" lvl="0" indent="0" algn="l" rtl="0">
              <a:lnSpc>
                <a:spcPct val="90000"/>
              </a:lnSpc>
              <a:spcBef>
                <a:spcPts val="459"/>
              </a:spcBef>
              <a:spcAft>
                <a:spcPts val="0"/>
              </a:spcAft>
              <a:buClr>
                <a:schemeClr val="dk1"/>
              </a:buClr>
              <a:buSzPts val="1530"/>
              <a:buFont typeface="Calibri"/>
              <a:buNone/>
            </a:pPr>
            <a:endParaRPr sz="1530" b="0"/>
          </a:p>
          <a:p>
            <a:pPr marL="0" marR="0" lvl="0" indent="0" algn="l" rtl="0">
              <a:lnSpc>
                <a:spcPct val="90000"/>
              </a:lnSpc>
              <a:spcBef>
                <a:spcPts val="459"/>
              </a:spcBef>
              <a:spcAft>
                <a:spcPts val="0"/>
              </a:spcAft>
              <a:buClr>
                <a:schemeClr val="dk1"/>
              </a:buClr>
              <a:buSzPts val="1530"/>
              <a:buFont typeface="Calibri"/>
              <a:buNone/>
            </a:pPr>
            <a:r>
              <a:rPr lang="en-US" sz="1530" b="0"/>
              <a:t>There has been some confusion about how this rule should be officiated. Some </a:t>
            </a:r>
            <a:r>
              <a:rPr lang="en-US" sz="1530">
                <a:solidFill>
                  <a:schemeClr val="dk1"/>
                </a:solidFill>
                <a:latin typeface="Calibri"/>
                <a:ea typeface="Calibri"/>
                <a:cs typeface="Calibri"/>
                <a:sym typeface="Calibri"/>
              </a:rPr>
              <a:t>umpires base their ruling on whether the runner’s foot is on the ground or in the air at the time of the interference.  For example, the runner is not guilty of interference if they lift their foot right before being hit with the ball but are guilty of interference if the ball hits them while their foot is in contact with the ground. The intent of this rule is to ensure the batter-runner runs in the running lane.  This new wording more adequately describes the intent of the rule and will provide more consistent enforcement.</a:t>
            </a:r>
            <a:endParaRPr/>
          </a:p>
          <a:p>
            <a:pPr marL="0" lvl="0" indent="0" algn="l" rtl="0">
              <a:lnSpc>
                <a:spcPct val="90000"/>
              </a:lnSpc>
              <a:spcBef>
                <a:spcPts val="459"/>
              </a:spcBef>
              <a:spcAft>
                <a:spcPts val="0"/>
              </a:spcAft>
              <a:buClr>
                <a:schemeClr val="dk1"/>
              </a:buClr>
              <a:buSzPts val="1530"/>
              <a:buFont typeface="Calibri"/>
              <a:buNone/>
            </a:pPr>
            <a:endParaRPr sz="1530" b="1"/>
          </a:p>
          <a:p>
            <a:pPr marL="0" lvl="0" indent="0" algn="l" rtl="0">
              <a:lnSpc>
                <a:spcPct val="90000"/>
              </a:lnSpc>
              <a:spcBef>
                <a:spcPts val="306"/>
              </a:spcBef>
              <a:spcAft>
                <a:spcPts val="0"/>
              </a:spcAft>
              <a:buNone/>
            </a:pPr>
            <a:endParaRPr sz="1020"/>
          </a:p>
        </p:txBody>
      </p:sp>
      <p:sp>
        <p:nvSpPr>
          <p:cNvPr id="259" name="Google Shape;259;g105c6644b64_0_51: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948465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266" name="Google Shape;266;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14: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Rule 2-44: </a:t>
            </a:r>
            <a:r>
              <a:rPr lang="en-US"/>
              <a:t>The pitcher is the player who is </a:t>
            </a:r>
            <a:r>
              <a:rPr lang="en-US" strike="sngStrike">
                <a:solidFill>
                  <a:srgbClr val="FF0000"/>
                </a:solidFill>
                <a:latin typeface="Calibri"/>
                <a:ea typeface="Calibri"/>
                <a:cs typeface="Calibri"/>
                <a:sym typeface="Calibri"/>
              </a:rPr>
              <a:t>designated in the scorebook as being</a:t>
            </a:r>
            <a:r>
              <a:rPr lang="en-US" sz="1000">
                <a:solidFill>
                  <a:srgbClr val="000000"/>
                </a:solidFill>
                <a:latin typeface="Calibri"/>
                <a:ea typeface="Calibri"/>
                <a:cs typeface="Calibri"/>
                <a:sym typeface="Calibri"/>
              </a:rPr>
              <a:t> </a:t>
            </a:r>
            <a:r>
              <a:rPr lang="en-US"/>
              <a:t>responsible for delivering (pitching) the ball to the batter. </a:t>
            </a:r>
            <a:endParaRPr/>
          </a:p>
          <a:p>
            <a:pPr marL="0" lvl="0" indent="0" algn="l" rtl="0">
              <a:spcBef>
                <a:spcPts val="360"/>
              </a:spcBef>
              <a:spcAft>
                <a:spcPts val="0"/>
              </a:spcAft>
              <a:buNone/>
            </a:pPr>
            <a:endParaRPr sz="1200" b="1">
              <a:solidFill>
                <a:schemeClr val="dk1"/>
              </a:solidFill>
              <a:latin typeface="Calibri"/>
              <a:ea typeface="Calibri"/>
              <a:cs typeface="Calibri"/>
              <a:sym typeface="Calibri"/>
            </a:endParaRPr>
          </a:p>
          <a:p>
            <a:pPr marL="0" lvl="0" indent="0" algn="l" rtl="0">
              <a:spcBef>
                <a:spcPts val="360"/>
              </a:spcBef>
              <a:spcAft>
                <a:spcPts val="0"/>
              </a:spcAft>
              <a:buNone/>
            </a:pPr>
            <a:r>
              <a:rPr lang="en-US" sz="1200" b="1">
                <a:solidFill>
                  <a:schemeClr val="dk1"/>
                </a:solidFill>
                <a:latin typeface="Calibri"/>
                <a:ea typeface="Calibri"/>
                <a:cs typeface="Calibri"/>
                <a:sym typeface="Calibri"/>
              </a:rPr>
              <a:t>Rationale:</a:t>
            </a:r>
            <a:r>
              <a:rPr lang="en-US" sz="1200">
                <a:solidFill>
                  <a:schemeClr val="dk1"/>
                </a:solidFill>
                <a:latin typeface="Calibri"/>
                <a:ea typeface="Calibri"/>
                <a:cs typeface="Calibri"/>
                <a:sym typeface="Calibri"/>
              </a:rPr>
              <a:t> Because defensive changes, including to the pitcher, are not required to be reported the pitcher may not be designated in the scorebook.  This clarification will match this rule to 2-10-1 (catcher definition) and will eliminate potential conflict/confusion with 8-9-2 which defines for whom a courtesy runner may be used.</a:t>
            </a:r>
            <a:r>
              <a:rPr lang="en-US"/>
              <a:t> </a:t>
            </a:r>
            <a:endParaRPr sz="1200" b="1">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280" name="Google Shape;280;p14: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05c6644b64_0_7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105c6644b64_0_72: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Rule 2-44: </a:t>
            </a:r>
            <a:r>
              <a:rPr lang="en-US"/>
              <a:t>The pitcher is the player who is </a:t>
            </a:r>
            <a:r>
              <a:rPr lang="en-US" strike="sngStrike">
                <a:solidFill>
                  <a:srgbClr val="FF0000"/>
                </a:solidFill>
                <a:latin typeface="Calibri"/>
                <a:ea typeface="Calibri"/>
                <a:cs typeface="Calibri"/>
                <a:sym typeface="Calibri"/>
              </a:rPr>
              <a:t>designated in the scorebook as being</a:t>
            </a:r>
            <a:r>
              <a:rPr lang="en-US" sz="1000">
                <a:solidFill>
                  <a:srgbClr val="000000"/>
                </a:solidFill>
                <a:latin typeface="Calibri"/>
                <a:ea typeface="Calibri"/>
                <a:cs typeface="Calibri"/>
                <a:sym typeface="Calibri"/>
              </a:rPr>
              <a:t> </a:t>
            </a:r>
            <a:r>
              <a:rPr lang="en-US"/>
              <a:t>responsible for delivering (pitching) the ball to the batter. </a:t>
            </a:r>
            <a:endParaRPr/>
          </a:p>
          <a:p>
            <a:pPr marL="0" lvl="0" indent="0" algn="l" rtl="0">
              <a:spcBef>
                <a:spcPts val="360"/>
              </a:spcBef>
              <a:spcAft>
                <a:spcPts val="0"/>
              </a:spcAft>
              <a:buNone/>
            </a:pPr>
            <a:endParaRPr sz="1200" b="1">
              <a:solidFill>
                <a:schemeClr val="dk1"/>
              </a:solidFill>
              <a:latin typeface="Calibri"/>
              <a:ea typeface="Calibri"/>
              <a:cs typeface="Calibri"/>
              <a:sym typeface="Calibri"/>
            </a:endParaRPr>
          </a:p>
          <a:p>
            <a:pPr marL="0" lvl="0" indent="0" algn="l" rtl="0">
              <a:spcBef>
                <a:spcPts val="360"/>
              </a:spcBef>
              <a:spcAft>
                <a:spcPts val="0"/>
              </a:spcAft>
              <a:buNone/>
            </a:pPr>
            <a:r>
              <a:rPr lang="en-US" sz="1200" b="1">
                <a:solidFill>
                  <a:schemeClr val="dk1"/>
                </a:solidFill>
                <a:latin typeface="Calibri"/>
                <a:ea typeface="Calibri"/>
                <a:cs typeface="Calibri"/>
                <a:sym typeface="Calibri"/>
              </a:rPr>
              <a:t>Rationale:</a:t>
            </a:r>
            <a:r>
              <a:rPr lang="en-US" sz="1200">
                <a:solidFill>
                  <a:schemeClr val="dk1"/>
                </a:solidFill>
                <a:latin typeface="Calibri"/>
                <a:ea typeface="Calibri"/>
                <a:cs typeface="Calibri"/>
                <a:sym typeface="Calibri"/>
              </a:rPr>
              <a:t> Because defensive changes, including to the pitcher, are not required to be reported the pitcher may not be designated in the scorebook.  This clarification will match this rule to 2-10-1 (catcher definition) and will eliminate potential conflict/confusion with 8-9-2 which defines for whom a courtesy runner may be used.</a:t>
            </a:r>
            <a:r>
              <a:rPr lang="en-US"/>
              <a:t> </a:t>
            </a:r>
            <a:endParaRPr sz="1200" b="1">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288" name="Google Shape;288;g105c6644b64_0_72: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3: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b="1" dirty="0"/>
              <a:t>Rule 1-2-1: </a:t>
            </a:r>
            <a:r>
              <a:rPr lang="en-US" b="0" dirty="0"/>
              <a:t>B</a:t>
            </a:r>
            <a:r>
              <a:rPr lang="en-US" dirty="0"/>
              <a:t>ases may be designed to disengage from their anchor system.</a:t>
            </a:r>
            <a:endParaRPr dirty="0"/>
          </a:p>
          <a:p>
            <a:pPr marL="0" lvl="0" indent="0" algn="l" rtl="0">
              <a:spcBef>
                <a:spcPts val="360"/>
              </a:spcBef>
              <a:spcAft>
                <a:spcPts val="0"/>
              </a:spcAft>
              <a:buNone/>
            </a:pPr>
            <a:endParaRPr sz="1200" b="1" dirty="0">
              <a:solidFill>
                <a:schemeClr val="dk1"/>
              </a:solidFill>
              <a:latin typeface="Calibri"/>
              <a:ea typeface="Calibri"/>
              <a:cs typeface="Calibri"/>
              <a:sym typeface="Calibri"/>
            </a:endParaRPr>
          </a:p>
          <a:p>
            <a:pPr marL="0" lvl="0" indent="0" algn="l" rtl="0">
              <a:spcBef>
                <a:spcPts val="360"/>
              </a:spcBef>
              <a:spcAft>
                <a:spcPts val="0"/>
              </a:spcAft>
              <a:buNone/>
            </a:pPr>
            <a:r>
              <a:rPr lang="en-US" sz="1200" b="1" dirty="0">
                <a:solidFill>
                  <a:schemeClr val="dk1"/>
                </a:solidFill>
                <a:latin typeface="Calibri"/>
                <a:ea typeface="Calibri"/>
                <a:cs typeface="Calibri"/>
                <a:sym typeface="Calibri"/>
              </a:rPr>
              <a:t>Rationale:</a:t>
            </a:r>
            <a:r>
              <a:rPr lang="en-US" sz="1200" dirty="0">
                <a:solidFill>
                  <a:schemeClr val="dk1"/>
                </a:solidFill>
                <a:latin typeface="Calibri"/>
                <a:ea typeface="Calibri"/>
                <a:cs typeface="Calibri"/>
                <a:sym typeface="Calibri"/>
              </a:rPr>
              <a:t> L</a:t>
            </a:r>
            <a:r>
              <a:rPr lang="en-US" sz="1200" dirty="0">
                <a:latin typeface="Calibri"/>
                <a:ea typeface="Calibri"/>
                <a:cs typeface="Calibri"/>
                <a:sym typeface="Calibri"/>
              </a:rPr>
              <a:t>anguage was added to clarify that break away bases are permitted. </a:t>
            </a:r>
            <a:r>
              <a:rPr lang="en-US" sz="1200" dirty="0">
                <a:solidFill>
                  <a:schemeClr val="dk1"/>
                </a:solidFill>
                <a:latin typeface="Calibri"/>
                <a:ea typeface="Calibri"/>
                <a:cs typeface="Calibri"/>
                <a:sym typeface="Calibri"/>
              </a:rPr>
              <a:t>Rule 8-8-14 EFFECT states a runner reaching a base safely will not be out for being off the base if it becomes dislodged.  The NFHS interpretation has been that breakaway bases are permitted.  The suggested change formalizes this interpretation and places it with other regulations covering the field and its equipment.</a:t>
            </a:r>
            <a:r>
              <a:rPr lang="en-US" dirty="0"/>
              <a:t> </a:t>
            </a:r>
            <a:endParaRPr dirty="0"/>
          </a:p>
          <a:p>
            <a:pPr marL="0" lvl="0" indent="0" algn="l" rtl="0">
              <a:spcBef>
                <a:spcPts val="360"/>
              </a:spcBef>
              <a:spcAft>
                <a:spcPts val="0"/>
              </a:spcAft>
              <a:buNone/>
            </a:pPr>
            <a:endParaRPr dirty="0"/>
          </a:p>
          <a:p>
            <a:pPr marL="0" lvl="0" indent="0" algn="l" rtl="0">
              <a:spcBef>
                <a:spcPts val="540"/>
              </a:spcBef>
              <a:spcAft>
                <a:spcPts val="0"/>
              </a:spcAft>
              <a:buNone/>
            </a:pPr>
            <a:endParaRPr sz="1800" dirty="0">
              <a:latin typeface="Calibri"/>
              <a:ea typeface="Calibri"/>
              <a:cs typeface="Calibri"/>
              <a:sym typeface="Calibri"/>
            </a:endParaRPr>
          </a:p>
          <a:p>
            <a:pPr marL="0" lvl="0" indent="0" algn="l" rtl="0">
              <a:spcBef>
                <a:spcPts val="540"/>
              </a:spcBef>
              <a:spcAft>
                <a:spcPts val="0"/>
              </a:spcAft>
              <a:buNone/>
            </a:pPr>
            <a:r>
              <a:rPr lang="en-US" sz="1800" dirty="0">
                <a:latin typeface="Calibri"/>
                <a:ea typeface="Calibri"/>
                <a:cs typeface="Calibri"/>
                <a:sym typeface="Calibri"/>
              </a:rPr>
              <a:t> </a:t>
            </a:r>
            <a:endParaRPr dirty="0"/>
          </a:p>
          <a:p>
            <a:pPr marL="0" lvl="0" indent="0" algn="l" rtl="0">
              <a:spcBef>
                <a:spcPts val="360"/>
              </a:spcBef>
              <a:spcAft>
                <a:spcPts val="0"/>
              </a:spcAft>
              <a:buNone/>
            </a:pPr>
            <a:endParaRPr dirty="0"/>
          </a:p>
        </p:txBody>
      </p:sp>
      <p:sp>
        <p:nvSpPr>
          <p:cNvPr id="137" name="Google Shape;137;p3: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5: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b="1"/>
              <a:t>Rule 3-7-1 NOTE: </a:t>
            </a:r>
            <a:r>
              <a:rPr lang="en-US" sz="1200">
                <a:latin typeface="Calibri"/>
                <a:ea typeface="Calibri"/>
                <a:cs typeface="Calibri"/>
                <a:sym typeface="Calibri"/>
              </a:rPr>
              <a:t>Clarifies no warm-up pitches are permitted if a pitcher is removed and then returns to the pitching circle in the same half-inning.</a:t>
            </a:r>
            <a:endParaRPr sz="1200">
              <a:latin typeface="Calibri"/>
              <a:ea typeface="Calibri"/>
              <a:cs typeface="Calibri"/>
              <a:sym typeface="Calibri"/>
            </a:endParaRPr>
          </a:p>
          <a:p>
            <a:pPr marL="0" lvl="0" indent="0" algn="l" rtl="0">
              <a:spcBef>
                <a:spcPts val="360"/>
              </a:spcBef>
              <a:spcAft>
                <a:spcPts val="0"/>
              </a:spcAft>
              <a:buNone/>
            </a:pPr>
            <a:endParaRPr b="1"/>
          </a:p>
          <a:p>
            <a:pPr marL="0" lvl="0" indent="0" algn="l" rtl="0">
              <a:spcBef>
                <a:spcPts val="360"/>
              </a:spcBef>
              <a:spcAft>
                <a:spcPts val="0"/>
              </a:spcAft>
              <a:buNone/>
            </a:pPr>
            <a:r>
              <a:rPr lang="en-US" b="1"/>
              <a:t> </a:t>
            </a:r>
            <a:endParaRPr/>
          </a:p>
        </p:txBody>
      </p:sp>
      <p:sp>
        <p:nvSpPr>
          <p:cNvPr id="296" name="Google Shape;296;p15: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05c6644b64_0_6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g105c6644b64_0_65: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Rule 3-7-1 NOTE: </a:t>
            </a:r>
            <a:r>
              <a:rPr lang="en-US" sz="1200">
                <a:latin typeface="Calibri"/>
                <a:ea typeface="Calibri"/>
                <a:cs typeface="Calibri"/>
                <a:sym typeface="Calibri"/>
              </a:rPr>
              <a:t>Clarifies no warm-up pitches are permitted if a pitcher is removed and then returns to the pitching circle in the same half-inning.</a:t>
            </a:r>
            <a:endParaRPr sz="1200">
              <a:latin typeface="Calibri"/>
              <a:ea typeface="Calibri"/>
              <a:cs typeface="Calibri"/>
              <a:sym typeface="Calibri"/>
            </a:endParaRPr>
          </a:p>
          <a:p>
            <a:pPr marL="0" lvl="0" indent="0" algn="l" rtl="0">
              <a:spcBef>
                <a:spcPts val="360"/>
              </a:spcBef>
              <a:spcAft>
                <a:spcPts val="0"/>
              </a:spcAft>
              <a:buNone/>
            </a:pPr>
            <a:endParaRPr b="1"/>
          </a:p>
          <a:p>
            <a:pPr marL="0" lvl="0" indent="0" algn="l" rtl="0">
              <a:spcBef>
                <a:spcPts val="360"/>
              </a:spcBef>
              <a:spcAft>
                <a:spcPts val="0"/>
              </a:spcAft>
              <a:buNone/>
            </a:pPr>
            <a:r>
              <a:rPr lang="en-US" b="1"/>
              <a:t> </a:t>
            </a:r>
            <a:endParaRPr/>
          </a:p>
        </p:txBody>
      </p:sp>
      <p:sp>
        <p:nvSpPr>
          <p:cNvPr id="304" name="Google Shape;304;g105c6644b64_0_65: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Rule 5-1 Dead Ball Table: </a:t>
            </a:r>
            <a:r>
              <a:rPr lang="en-US" sz="1200">
                <a:solidFill>
                  <a:schemeClr val="dk1"/>
                </a:solidFill>
                <a:latin typeface="Calibri"/>
                <a:ea typeface="Calibri"/>
                <a:cs typeface="Calibri"/>
                <a:sym typeface="Calibri"/>
              </a:rPr>
              <a:t>Table 5-1 previously combined two different rules with two completely different penalties/awards. The change separates the two rules and penalties/awards.</a:t>
            </a:r>
            <a:r>
              <a:rPr lang="en-US"/>
              <a:t> </a:t>
            </a:r>
            <a:r>
              <a:rPr lang="en-US" sz="1200" b="0" i="0" u="none" strike="noStrike" cap="none">
                <a:latin typeface="Calibri"/>
                <a:ea typeface="Calibri"/>
                <a:cs typeface="Calibri"/>
                <a:sym typeface="Calibri"/>
              </a:rPr>
              <a:t>The remainin</a:t>
            </a:r>
            <a:r>
              <a:rPr lang="en-US" sz="1200"/>
              <a:t>g rule references were r</a:t>
            </a:r>
            <a:r>
              <a:rPr lang="en-US" sz="1200" b="0" i="0" u="none" strike="noStrike" cap="none">
                <a:latin typeface="Calibri"/>
                <a:ea typeface="Calibri"/>
                <a:cs typeface="Calibri"/>
                <a:sym typeface="Calibri"/>
              </a:rPr>
              <a:t>enumbered.</a:t>
            </a:r>
            <a:endParaRPr/>
          </a:p>
          <a:p>
            <a:pPr marL="0" marR="0" lvl="0" indent="0" algn="l" rtl="0">
              <a:lnSpc>
                <a:spcPct val="100000"/>
              </a:lnSpc>
              <a:spcBef>
                <a:spcPts val="360"/>
              </a:spcBef>
              <a:spcAft>
                <a:spcPts val="0"/>
              </a:spcAft>
              <a:buClr>
                <a:schemeClr val="dk1"/>
              </a:buClr>
              <a:buSzPts val="1200"/>
              <a:buFont typeface="Calibri"/>
              <a:buNone/>
            </a:pPr>
            <a:endParaRPr/>
          </a:p>
          <a:p>
            <a:pPr marL="0" lvl="0" indent="0" algn="l" rtl="0">
              <a:spcBef>
                <a:spcPts val="360"/>
              </a:spcBef>
              <a:spcAft>
                <a:spcPts val="0"/>
              </a:spcAft>
              <a:buNone/>
            </a:pPr>
            <a:r>
              <a:rPr lang="en-US" sz="1200" b="1">
                <a:solidFill>
                  <a:schemeClr val="dk1"/>
                </a:solidFill>
                <a:latin typeface="Calibri"/>
                <a:ea typeface="Calibri"/>
                <a:cs typeface="Calibri"/>
                <a:sym typeface="Calibri"/>
              </a:rPr>
              <a:t> </a:t>
            </a:r>
            <a:endParaRPr/>
          </a:p>
          <a:p>
            <a:pPr marL="0" lvl="0" indent="0" algn="l" rtl="0">
              <a:spcBef>
                <a:spcPts val="360"/>
              </a:spcBef>
              <a:spcAft>
                <a:spcPts val="0"/>
              </a:spcAft>
              <a:buNone/>
            </a:pPr>
            <a:endParaRPr/>
          </a:p>
        </p:txBody>
      </p:sp>
      <p:sp>
        <p:nvSpPr>
          <p:cNvPr id="319" name="Google Shape;319;p17: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8: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b="1"/>
              <a:t>Rule 7-3-1: </a:t>
            </a:r>
            <a:r>
              <a:rPr lang="en-US" sz="1200">
                <a:latin typeface="Calibri"/>
                <a:ea typeface="Calibri"/>
                <a:cs typeface="Calibri"/>
                <a:sym typeface="Calibri"/>
              </a:rPr>
              <a:t>A batter may not step out of the batter’s box when the pitcher is in contact with the pitcher’s plate.</a:t>
            </a:r>
            <a:endParaRPr/>
          </a:p>
          <a:p>
            <a:pPr marL="0" marR="0" lvl="0" indent="0" algn="l" rtl="0">
              <a:lnSpc>
                <a:spcPct val="100000"/>
              </a:lnSpc>
              <a:spcBef>
                <a:spcPts val="360"/>
              </a:spcBef>
              <a:spcAft>
                <a:spcPts val="0"/>
              </a:spcAft>
              <a:buClr>
                <a:schemeClr val="dk1"/>
              </a:buClr>
              <a:buSzPts val="1200"/>
              <a:buFont typeface="Calibri"/>
              <a:buNone/>
            </a:pPr>
            <a:endParaRPr sz="1200">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r>
              <a:rPr lang="en-US" b="1"/>
              <a:t>Rationale: </a:t>
            </a:r>
            <a:r>
              <a:rPr lang="en-US" b="0"/>
              <a:t>Aligns language with a rule change from the previous year.</a:t>
            </a:r>
            <a:endParaRPr b="1"/>
          </a:p>
          <a:p>
            <a:pPr marL="0" marR="0" lvl="0" indent="0" algn="l" rtl="0">
              <a:lnSpc>
                <a:spcPct val="100000"/>
              </a:lnSpc>
              <a:spcBef>
                <a:spcPts val="360"/>
              </a:spcBef>
              <a:spcAft>
                <a:spcPts val="0"/>
              </a:spcAft>
              <a:buClr>
                <a:schemeClr val="dk1"/>
              </a:buClr>
              <a:buSzPts val="1200"/>
              <a:buFont typeface="Calibri"/>
              <a:buNone/>
            </a:pPr>
            <a:endParaRPr sz="1200">
              <a:latin typeface="Calibri"/>
              <a:ea typeface="Calibri"/>
              <a:cs typeface="Calibri"/>
              <a:sym typeface="Calibri"/>
            </a:endParaRPr>
          </a:p>
          <a:p>
            <a:pPr marL="0" lvl="0" indent="0" algn="l" rtl="0">
              <a:spcBef>
                <a:spcPts val="360"/>
              </a:spcBef>
              <a:spcAft>
                <a:spcPts val="0"/>
              </a:spcAft>
              <a:buNone/>
            </a:pPr>
            <a:endParaRPr/>
          </a:p>
        </p:txBody>
      </p:sp>
      <p:sp>
        <p:nvSpPr>
          <p:cNvPr id="327" name="Google Shape;327;p18: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4" name="Google Shape;334;p19: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endParaRPr/>
          </a:p>
        </p:txBody>
      </p:sp>
      <p:sp>
        <p:nvSpPr>
          <p:cNvPr id="335" name="Google Shape;335;p19: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Arial"/>
                <a:ea typeface="Arial"/>
                <a:cs typeface="Arial"/>
                <a:sym typeface="Arial"/>
              </a:rPr>
              <a:t>25</a:t>
            </a:fld>
            <a:endParaRPr sz="1200">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just" rtl="0">
              <a:spcBef>
                <a:spcPts val="0"/>
              </a:spcBef>
              <a:spcAft>
                <a:spcPts val="0"/>
              </a:spcAft>
              <a:buNone/>
            </a:pPr>
            <a:r>
              <a:rPr lang="en-US" sz="1800" b="1">
                <a:latin typeface="Calibri"/>
                <a:ea typeface="Calibri"/>
                <a:cs typeface="Calibri"/>
                <a:sym typeface="Calibri"/>
              </a:rPr>
              <a:t>HUDDLES BETWEEN INNINGS</a:t>
            </a:r>
            <a:endParaRPr sz="1800">
              <a:latin typeface="Calibri"/>
              <a:ea typeface="Calibri"/>
              <a:cs typeface="Calibri"/>
              <a:sym typeface="Calibri"/>
            </a:endParaRPr>
          </a:p>
          <a:p>
            <a:pPr marL="0" lvl="0" indent="0" algn="l" rtl="0">
              <a:spcBef>
                <a:spcPts val="540"/>
              </a:spcBef>
              <a:spcAft>
                <a:spcPts val="0"/>
              </a:spcAft>
              <a:buNone/>
            </a:pPr>
            <a:r>
              <a:rPr lang="en-US" sz="1800">
                <a:latin typeface="Calibri"/>
                <a:ea typeface="Calibri"/>
                <a:cs typeface="Calibri"/>
                <a:sym typeface="Calibri"/>
              </a:rPr>
              <a:t>If a team chooses to huddle on the field after a third out while the other team is warming up, care should be taken to ensure they do so in a safe location. In between innings as the defensive team takes the field and begins to throw the ball, the offensive team should only huddle in an area that does not impede the warm-up of the defensive team nor places them in areas where overthrows are likely.  Huddling should be limited to the amount of time needed for the defensive players to make their warm-up throws, during the one minute permitted by rule. Huddling in appropriate areas will assist with minimizing risk to participants. </a:t>
            </a:r>
            <a:endParaRPr/>
          </a:p>
        </p:txBody>
      </p:sp>
      <p:sp>
        <p:nvSpPr>
          <p:cNvPr id="341" name="Google Shape;341;p20: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519011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just" rtl="0">
              <a:spcBef>
                <a:spcPts val="0"/>
              </a:spcBef>
              <a:spcAft>
                <a:spcPts val="0"/>
              </a:spcAft>
              <a:buNone/>
            </a:pPr>
            <a:r>
              <a:rPr lang="en-US" sz="1800" b="1">
                <a:latin typeface="Calibri"/>
                <a:ea typeface="Calibri"/>
                <a:cs typeface="Calibri"/>
                <a:sym typeface="Calibri"/>
              </a:rPr>
              <a:t>HUDDLES BETWEEN INNINGS</a:t>
            </a:r>
            <a:endParaRPr sz="1800">
              <a:latin typeface="Calibri"/>
              <a:ea typeface="Calibri"/>
              <a:cs typeface="Calibri"/>
              <a:sym typeface="Calibri"/>
            </a:endParaRPr>
          </a:p>
          <a:p>
            <a:pPr marL="0" lvl="0" indent="0" algn="l" rtl="0">
              <a:spcBef>
                <a:spcPts val="540"/>
              </a:spcBef>
              <a:spcAft>
                <a:spcPts val="0"/>
              </a:spcAft>
              <a:buNone/>
            </a:pPr>
            <a:r>
              <a:rPr lang="en-US" sz="1800">
                <a:latin typeface="Calibri"/>
                <a:ea typeface="Calibri"/>
                <a:cs typeface="Calibri"/>
                <a:sym typeface="Calibri"/>
              </a:rPr>
              <a:t>If a team chooses to huddle on the field after a third out while the other team is warming up, care should be taken to ensure they do so in a safe location. In between innings as the defensive team takes the field and begins to throw the ball, the offensive team should only huddle in an area that does not impede the warm-up of the defensive team nor places them in areas where overthrows are likely.  Huddling should be limited to the amount of time needed for the defensive players to make their warm-up throws, during the one minute permitted by rule. Huddling in appropriate areas will assist with minimizing risk to participants. </a:t>
            </a:r>
            <a:endParaRPr/>
          </a:p>
        </p:txBody>
      </p:sp>
      <p:sp>
        <p:nvSpPr>
          <p:cNvPr id="341" name="Google Shape;341;p20: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7086617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20: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just" rtl="0">
              <a:spcBef>
                <a:spcPts val="0"/>
              </a:spcBef>
              <a:spcAft>
                <a:spcPts val="0"/>
              </a:spcAft>
              <a:buNone/>
            </a:pPr>
            <a:r>
              <a:rPr lang="en-US" sz="1800" b="1">
                <a:latin typeface="Calibri"/>
                <a:ea typeface="Calibri"/>
                <a:cs typeface="Calibri"/>
                <a:sym typeface="Calibri"/>
              </a:rPr>
              <a:t>HUDDLES BETWEEN INNINGS</a:t>
            </a:r>
            <a:endParaRPr sz="1800">
              <a:latin typeface="Calibri"/>
              <a:ea typeface="Calibri"/>
              <a:cs typeface="Calibri"/>
              <a:sym typeface="Calibri"/>
            </a:endParaRPr>
          </a:p>
          <a:p>
            <a:pPr marL="0" lvl="0" indent="0" algn="l" rtl="0">
              <a:spcBef>
                <a:spcPts val="540"/>
              </a:spcBef>
              <a:spcAft>
                <a:spcPts val="0"/>
              </a:spcAft>
              <a:buNone/>
            </a:pPr>
            <a:r>
              <a:rPr lang="en-US" sz="1800">
                <a:latin typeface="Calibri"/>
                <a:ea typeface="Calibri"/>
                <a:cs typeface="Calibri"/>
                <a:sym typeface="Calibri"/>
              </a:rPr>
              <a:t>If a team chooses to huddle on the field after a third out while the other team is warming up, care should be taken to ensure they do so in a safe location. In between innings as the defensive team takes the field and begins to throw the ball, the offensive team should only huddle in an area that does not impede the warm-up of the defensive team nor places them in areas where overthrows are likely.  Huddling should be limited to the amount of time needed for the defensive players to make their warm-up throws, during the one minute permitted by rule. Huddling in appropriate areas will assist with minimizing risk to participants. </a:t>
            </a:r>
            <a:endParaRPr/>
          </a:p>
        </p:txBody>
      </p:sp>
      <p:sp>
        <p:nvSpPr>
          <p:cNvPr id="341" name="Google Shape;341;p20: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628801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2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just" rtl="0">
              <a:lnSpc>
                <a:spcPct val="80000"/>
              </a:lnSpc>
              <a:spcBef>
                <a:spcPts val="0"/>
              </a:spcBef>
              <a:spcAft>
                <a:spcPts val="0"/>
              </a:spcAft>
              <a:buNone/>
            </a:pPr>
            <a:r>
              <a:rPr lang="en-US" sz="1395" b="1">
                <a:latin typeface="Calibri"/>
                <a:ea typeface="Calibri"/>
                <a:cs typeface="Calibri"/>
                <a:sym typeface="Calibri"/>
              </a:rPr>
              <a:t>GUIDANCE FOR PITCHER UTILIZATION</a:t>
            </a:r>
            <a:endParaRPr sz="1395">
              <a:latin typeface="Calibri"/>
              <a:ea typeface="Calibri"/>
              <a:cs typeface="Calibri"/>
              <a:sym typeface="Calibri"/>
            </a:endParaRPr>
          </a:p>
          <a:p>
            <a:pPr marL="0" marR="0" lvl="0" indent="0" algn="l" rtl="0">
              <a:lnSpc>
                <a:spcPct val="80000"/>
              </a:lnSpc>
              <a:spcBef>
                <a:spcPts val="0"/>
              </a:spcBef>
              <a:spcAft>
                <a:spcPts val="0"/>
              </a:spcAft>
              <a:buNone/>
            </a:pPr>
            <a:r>
              <a:rPr lang="en-US" sz="1395">
                <a:latin typeface="Calibri"/>
                <a:ea typeface="Calibri"/>
                <a:cs typeface="Calibri"/>
                <a:sym typeface="Calibri"/>
              </a:rPr>
              <a:t>The past several years have seen an increasing concern regarding overuse injuries of the shoulder and elbow among softball pitchers at the high school level.  The NFHS Sports Medicine Advisory Committee (SMAC) and the NFHS Softball Rules Committee continue to monitor injury rates of high school softball players through the National High School Sports-Related Injury Surveillance Study [High School Reporting Online (RIO)], which is an annual collection of injuries experienced while participating in high school sports.  The injury data are presented to the NFHS Softball Rules Committee each year and reviewed when applicable to rule proposals.</a:t>
            </a:r>
            <a:endParaRPr sz="1395">
              <a:latin typeface="Calibri"/>
              <a:ea typeface="Calibri"/>
              <a:cs typeface="Calibri"/>
              <a:sym typeface="Calibri"/>
            </a:endParaRPr>
          </a:p>
          <a:p>
            <a:pPr marL="0" marR="0" lvl="0" indent="0" algn="l" rtl="0">
              <a:lnSpc>
                <a:spcPct val="80000"/>
              </a:lnSpc>
              <a:spcBef>
                <a:spcPts val="0"/>
              </a:spcBef>
              <a:spcAft>
                <a:spcPts val="0"/>
              </a:spcAft>
              <a:buNone/>
            </a:pPr>
            <a:r>
              <a:rPr lang="en-US" sz="1395">
                <a:latin typeface="Calibri"/>
                <a:ea typeface="Calibri"/>
                <a:cs typeface="Calibri"/>
                <a:sym typeface="Calibri"/>
              </a:rPr>
              <a:t> </a:t>
            </a:r>
            <a:endParaRPr sz="1395">
              <a:latin typeface="Calibri"/>
              <a:ea typeface="Calibri"/>
              <a:cs typeface="Calibri"/>
              <a:sym typeface="Calibri"/>
            </a:endParaRPr>
          </a:p>
          <a:p>
            <a:pPr marL="0" marR="0" lvl="0" indent="0" algn="l" rtl="0">
              <a:lnSpc>
                <a:spcPct val="80000"/>
              </a:lnSpc>
              <a:spcBef>
                <a:spcPts val="0"/>
              </a:spcBef>
              <a:spcAft>
                <a:spcPts val="0"/>
              </a:spcAft>
              <a:buNone/>
            </a:pPr>
            <a:r>
              <a:rPr lang="en-US" sz="1395">
                <a:latin typeface="Calibri"/>
                <a:ea typeface="Calibri"/>
                <a:cs typeface="Calibri"/>
                <a:sym typeface="Calibri"/>
              </a:rPr>
              <a:t>At this point in time, the available injury data do not warrant the implementation of pitch or inning limitations for high school softball.  Proper technical, mental, nutritional and physical training before, during and after pitching with appropriate rest and recovery time are important components in the development of a softball pitcher, from youth through high school. The development of multiple pitchers on a team will help share the pitching load as well. </a:t>
            </a:r>
            <a:endParaRPr sz="1395">
              <a:latin typeface="Calibri"/>
              <a:ea typeface="Calibri"/>
              <a:cs typeface="Calibri"/>
              <a:sym typeface="Calibri"/>
            </a:endParaRPr>
          </a:p>
          <a:p>
            <a:pPr marL="0" marR="0" lvl="0" indent="0" algn="l" rtl="0">
              <a:lnSpc>
                <a:spcPct val="80000"/>
              </a:lnSpc>
              <a:spcBef>
                <a:spcPts val="0"/>
              </a:spcBef>
              <a:spcAft>
                <a:spcPts val="0"/>
              </a:spcAft>
              <a:buNone/>
            </a:pPr>
            <a:r>
              <a:rPr lang="en-US" sz="1395">
                <a:latin typeface="Calibri"/>
                <a:ea typeface="Calibri"/>
                <a:cs typeface="Calibri"/>
                <a:sym typeface="Calibri"/>
              </a:rPr>
              <a:t> </a:t>
            </a:r>
            <a:endParaRPr sz="1395">
              <a:latin typeface="Calibri"/>
              <a:ea typeface="Calibri"/>
              <a:cs typeface="Calibri"/>
              <a:sym typeface="Calibri"/>
            </a:endParaRPr>
          </a:p>
          <a:p>
            <a:pPr marL="0" marR="0" lvl="0" indent="0" algn="l" rtl="0">
              <a:lnSpc>
                <a:spcPct val="80000"/>
              </a:lnSpc>
              <a:spcBef>
                <a:spcPts val="0"/>
              </a:spcBef>
              <a:spcAft>
                <a:spcPts val="0"/>
              </a:spcAft>
              <a:buNone/>
            </a:pPr>
            <a:r>
              <a:rPr lang="en-US" sz="1395">
                <a:latin typeface="Calibri"/>
                <a:ea typeface="Calibri"/>
                <a:cs typeface="Calibri"/>
                <a:sym typeface="Calibri"/>
              </a:rPr>
              <a:t>The NFHS Softball Rules Committee and the NFHS SMAC will continue to monitor RIO and other available research regarding shoulder and elbow injury risk for high school softball pitchers.</a:t>
            </a:r>
            <a:endParaRPr sz="1395">
              <a:latin typeface="Calibri"/>
              <a:ea typeface="Calibri"/>
              <a:cs typeface="Calibri"/>
              <a:sym typeface="Calibri"/>
            </a:endParaRPr>
          </a:p>
          <a:p>
            <a:pPr marL="0" lvl="0" indent="0" algn="l" rtl="0">
              <a:lnSpc>
                <a:spcPct val="80000"/>
              </a:lnSpc>
              <a:spcBef>
                <a:spcPts val="279"/>
              </a:spcBef>
              <a:spcAft>
                <a:spcPts val="0"/>
              </a:spcAft>
              <a:buNone/>
            </a:pPr>
            <a:endParaRPr sz="930"/>
          </a:p>
        </p:txBody>
      </p:sp>
      <p:sp>
        <p:nvSpPr>
          <p:cNvPr id="351" name="Google Shape;351;p2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22: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just" rtl="0">
              <a:spcBef>
                <a:spcPts val="0"/>
              </a:spcBef>
              <a:spcAft>
                <a:spcPts val="0"/>
              </a:spcAft>
              <a:buNone/>
            </a:pPr>
            <a:r>
              <a:rPr lang="en-US" sz="1800" b="1">
                <a:latin typeface="Calibri"/>
                <a:ea typeface="Calibri"/>
                <a:cs typeface="Calibri"/>
                <a:sym typeface="Calibri"/>
              </a:rPr>
              <a:t>ASSISTING A RUNNER</a:t>
            </a:r>
            <a:endParaRPr sz="1800">
              <a:latin typeface="Calibri"/>
              <a:ea typeface="Calibri"/>
              <a:cs typeface="Calibri"/>
              <a:sym typeface="Calibri"/>
            </a:endParaRPr>
          </a:p>
          <a:p>
            <a:pPr marL="0" marR="0" lvl="0" indent="0" algn="just" rtl="0">
              <a:spcBef>
                <a:spcPts val="0"/>
              </a:spcBef>
              <a:spcAft>
                <a:spcPts val="0"/>
              </a:spcAft>
              <a:buNone/>
            </a:pPr>
            <a:r>
              <a:rPr lang="en-US" sz="1800">
                <a:latin typeface="Calibri"/>
                <a:ea typeface="Calibri"/>
                <a:cs typeface="Calibri"/>
                <a:sym typeface="Calibri"/>
              </a:rPr>
              <a:t>To score a run, the runner must legally advance to and touch first, second, third and then home plate. Coaches or any other team personnel are not permitted to assist a runner in any manner during playing action. When a home run occurs, although the ball is out of play (enters dead-ball territory), runners have live-ball running responsibilities and are still required to legally run the bases.  If someone other than another runner physically assists a runner, the assisted runner is ruled out.  Similarly, if the runner passes another runner they would be ruled out.  Lastly, if the runner misses a base and it is properly appealed, the runner would also be ruled out.</a:t>
            </a:r>
            <a:endParaRPr/>
          </a:p>
          <a:p>
            <a:pPr marL="0" lvl="0" indent="0" algn="l" rtl="0">
              <a:spcBef>
                <a:spcPts val="360"/>
              </a:spcBef>
              <a:spcAft>
                <a:spcPts val="0"/>
              </a:spcAft>
              <a:buNone/>
            </a:pPr>
            <a:endParaRPr/>
          </a:p>
        </p:txBody>
      </p:sp>
      <p:sp>
        <p:nvSpPr>
          <p:cNvPr id="359" name="Google Shape;359;p22: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05c6644b64_0_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g105c6644b64_0_0: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Rule 1-2-1: </a:t>
            </a:r>
            <a:r>
              <a:rPr lang="en-US" b="0"/>
              <a:t>B</a:t>
            </a:r>
            <a:r>
              <a:rPr lang="en-US"/>
              <a:t>ases may be designed to disengage from their anchor system.</a:t>
            </a:r>
            <a:endParaRPr/>
          </a:p>
          <a:p>
            <a:pPr marL="0" lvl="0" indent="0" algn="l" rtl="0">
              <a:spcBef>
                <a:spcPts val="360"/>
              </a:spcBef>
              <a:spcAft>
                <a:spcPts val="0"/>
              </a:spcAft>
              <a:buNone/>
            </a:pPr>
            <a:endParaRPr sz="1200" b="1">
              <a:solidFill>
                <a:schemeClr val="dk1"/>
              </a:solidFill>
              <a:latin typeface="Calibri"/>
              <a:ea typeface="Calibri"/>
              <a:cs typeface="Calibri"/>
              <a:sym typeface="Calibri"/>
            </a:endParaRPr>
          </a:p>
          <a:p>
            <a:pPr marL="0" lvl="0" indent="0" algn="l" rtl="0">
              <a:spcBef>
                <a:spcPts val="360"/>
              </a:spcBef>
              <a:spcAft>
                <a:spcPts val="0"/>
              </a:spcAft>
              <a:buNone/>
            </a:pPr>
            <a:r>
              <a:rPr lang="en-US" sz="1200" b="1">
                <a:solidFill>
                  <a:schemeClr val="dk1"/>
                </a:solidFill>
                <a:latin typeface="Calibri"/>
                <a:ea typeface="Calibri"/>
                <a:cs typeface="Calibri"/>
                <a:sym typeface="Calibri"/>
              </a:rPr>
              <a:t>Rationale:</a:t>
            </a:r>
            <a:r>
              <a:rPr lang="en-US" sz="1200">
                <a:solidFill>
                  <a:schemeClr val="dk1"/>
                </a:solidFill>
                <a:latin typeface="Calibri"/>
                <a:ea typeface="Calibri"/>
                <a:cs typeface="Calibri"/>
                <a:sym typeface="Calibri"/>
              </a:rPr>
              <a:t> L</a:t>
            </a:r>
            <a:r>
              <a:rPr lang="en-US" sz="1200">
                <a:latin typeface="Calibri"/>
                <a:ea typeface="Calibri"/>
                <a:cs typeface="Calibri"/>
                <a:sym typeface="Calibri"/>
              </a:rPr>
              <a:t>anguage was added to clarify that break away bases are permitted. </a:t>
            </a:r>
            <a:r>
              <a:rPr lang="en-US" sz="1200">
                <a:solidFill>
                  <a:schemeClr val="dk1"/>
                </a:solidFill>
                <a:latin typeface="Calibri"/>
                <a:ea typeface="Calibri"/>
                <a:cs typeface="Calibri"/>
                <a:sym typeface="Calibri"/>
              </a:rPr>
              <a:t>Rule 8-8-14 EFFECT states a runner reaching a base safely will not be out for being off the base if it becomes dislodged.  The NFHS interpretation has been that breakaway bases are permitted.  The suggested change formalizes this interpretation and places it with other regulations covering the field and its equipment.</a:t>
            </a:r>
            <a:r>
              <a:rPr lang="en-US"/>
              <a:t> </a:t>
            </a:r>
            <a:endParaRPr/>
          </a:p>
          <a:p>
            <a:pPr marL="0" lvl="0" indent="0" algn="l" rtl="0">
              <a:spcBef>
                <a:spcPts val="360"/>
              </a:spcBef>
              <a:spcAft>
                <a:spcPts val="0"/>
              </a:spcAft>
              <a:buNone/>
            </a:pPr>
            <a:endParaRPr/>
          </a:p>
          <a:p>
            <a:pPr marL="0" lvl="0" indent="0" algn="l" rtl="0">
              <a:spcBef>
                <a:spcPts val="540"/>
              </a:spcBef>
              <a:spcAft>
                <a:spcPts val="0"/>
              </a:spcAft>
              <a:buNone/>
            </a:pPr>
            <a:endParaRPr sz="1800">
              <a:latin typeface="Calibri"/>
              <a:ea typeface="Calibri"/>
              <a:cs typeface="Calibri"/>
              <a:sym typeface="Calibri"/>
            </a:endParaRPr>
          </a:p>
          <a:p>
            <a:pPr marL="0" lvl="0" indent="0" algn="l" rtl="0">
              <a:spcBef>
                <a:spcPts val="540"/>
              </a:spcBef>
              <a:spcAft>
                <a:spcPts val="0"/>
              </a:spcAft>
              <a:buNone/>
            </a:pPr>
            <a:r>
              <a:rPr lang="en-US" sz="1800">
                <a:latin typeface="Calibri"/>
                <a:ea typeface="Calibri"/>
                <a:cs typeface="Calibri"/>
                <a:sym typeface="Calibri"/>
              </a:rPr>
              <a:t> </a:t>
            </a:r>
            <a:endParaRPr/>
          </a:p>
          <a:p>
            <a:pPr marL="0" lvl="0" indent="0" algn="l" rtl="0">
              <a:spcBef>
                <a:spcPts val="360"/>
              </a:spcBef>
              <a:spcAft>
                <a:spcPts val="0"/>
              </a:spcAft>
              <a:buNone/>
            </a:pPr>
            <a:endParaRPr/>
          </a:p>
        </p:txBody>
      </p:sp>
      <p:sp>
        <p:nvSpPr>
          <p:cNvPr id="146" name="Google Shape;146;g105c6644b64_0_0: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3: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just" rtl="0">
              <a:lnSpc>
                <a:spcPct val="90000"/>
              </a:lnSpc>
              <a:spcBef>
                <a:spcPts val="0"/>
              </a:spcBef>
              <a:spcAft>
                <a:spcPts val="0"/>
              </a:spcAft>
              <a:buNone/>
            </a:pPr>
            <a:r>
              <a:rPr lang="en-US" sz="1800" b="1">
                <a:latin typeface="Calibri"/>
                <a:ea typeface="Calibri"/>
                <a:cs typeface="Calibri"/>
                <a:sym typeface="Calibri"/>
              </a:rPr>
              <a:t>PITCHER SIMULATING TAKING A SIGN  </a:t>
            </a:r>
            <a:endParaRPr sz="1800">
              <a:latin typeface="Calibri"/>
              <a:ea typeface="Calibri"/>
              <a:cs typeface="Calibri"/>
              <a:sym typeface="Calibri"/>
            </a:endParaRPr>
          </a:p>
          <a:p>
            <a:pPr marL="0" lvl="0" indent="0" algn="l" rtl="0">
              <a:lnSpc>
                <a:spcPct val="90000"/>
              </a:lnSpc>
              <a:spcBef>
                <a:spcPts val="540"/>
              </a:spcBef>
              <a:spcAft>
                <a:spcPts val="0"/>
              </a:spcAft>
              <a:buNone/>
            </a:pPr>
            <a:r>
              <a:rPr lang="en-US" sz="1800">
                <a:latin typeface="Calibri"/>
                <a:ea typeface="Calibri"/>
                <a:cs typeface="Calibri"/>
                <a:sym typeface="Calibri"/>
              </a:rPr>
              <a:t>While the pivot foot is in contact with the pitcher’s plate and prior to bringing the hands together the pitcher must take or simulate taking a signal from the catcher.  A signal may be taken from a coach either by hand signal, verbal call, or by looking up on a wristband with a playbook/playcard. This signal can be taken while in contact with the pitcher’s plate or while standing behind the pitcher’s plate prior to taking a position in contact with the pitcher’s plate.  None of these actions are illegal by rule; the only requirement is that no matter where or from whom the actual signal is obtained, the pitcher must take a position with the pivot foot in contact with the pitcher’s plate with the hands separated and simulate taking a signal from the catcher prior to bring their hands together, an illegal pitch should be called.</a:t>
            </a:r>
            <a:endParaRPr/>
          </a:p>
        </p:txBody>
      </p:sp>
      <p:sp>
        <p:nvSpPr>
          <p:cNvPr id="367" name="Google Shape;367;p23: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105c6644b64_0_7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4" name="Google Shape;374;g105c6644b64_0_79: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just" rtl="0">
              <a:lnSpc>
                <a:spcPct val="90000"/>
              </a:lnSpc>
              <a:spcBef>
                <a:spcPts val="0"/>
              </a:spcBef>
              <a:spcAft>
                <a:spcPts val="0"/>
              </a:spcAft>
              <a:buNone/>
            </a:pPr>
            <a:r>
              <a:rPr lang="en-US" sz="1800" b="1">
                <a:latin typeface="Calibri"/>
                <a:ea typeface="Calibri"/>
                <a:cs typeface="Calibri"/>
                <a:sym typeface="Calibri"/>
              </a:rPr>
              <a:t>PITCHER SIMULATING TAKING A SIGN  </a:t>
            </a:r>
            <a:endParaRPr sz="1800">
              <a:latin typeface="Calibri"/>
              <a:ea typeface="Calibri"/>
              <a:cs typeface="Calibri"/>
              <a:sym typeface="Calibri"/>
            </a:endParaRPr>
          </a:p>
          <a:p>
            <a:pPr marL="0" lvl="0" indent="0" algn="l" rtl="0">
              <a:lnSpc>
                <a:spcPct val="90000"/>
              </a:lnSpc>
              <a:spcBef>
                <a:spcPts val="540"/>
              </a:spcBef>
              <a:spcAft>
                <a:spcPts val="0"/>
              </a:spcAft>
              <a:buNone/>
            </a:pPr>
            <a:r>
              <a:rPr lang="en-US" sz="1800">
                <a:latin typeface="Calibri"/>
                <a:ea typeface="Calibri"/>
                <a:cs typeface="Calibri"/>
                <a:sym typeface="Calibri"/>
              </a:rPr>
              <a:t>While the pivot foot is in contact with the pitcher’s plate and prior to bringing the hands together the pitcher must take or simulate taking a signal from the catcher.  A signal may be taken from a coach either by hand signal, verbal call, or by looking up on a wristband with a playbook/playcard. This signal can be taken while in contact with the pitcher’s plate or while standing behind the pitcher’s plate prior to taking a position in contact with the pitcher’s plate.  None of these actions are illegal by rule; the only requirement is that no matter where or from whom the actual signal is obtained, the pitcher must take a position with the pivot foot in contact with the pitcher’s plate with the hands separated and simulate taking a signal from the catcher prior to bring their hands together, an illegal pitch should be called.</a:t>
            </a:r>
            <a:endParaRPr/>
          </a:p>
        </p:txBody>
      </p:sp>
      <p:sp>
        <p:nvSpPr>
          <p:cNvPr id="375" name="Google Shape;375;g105c6644b64_0_79: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4: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Clr>
                <a:schemeClr val="dk1"/>
              </a:buClr>
              <a:buSzPts val="1200"/>
              <a:buFont typeface="Arial"/>
              <a:buNone/>
            </a:pPr>
            <a:r>
              <a:rPr lang="en-US" sz="1200" b="1">
                <a:solidFill>
                  <a:schemeClr val="dk1"/>
                </a:solidFill>
                <a:latin typeface="Calibri"/>
                <a:ea typeface="Calibri"/>
                <a:cs typeface="Calibri"/>
                <a:sym typeface="Calibri"/>
              </a:rPr>
              <a:t>Rule 1-3-3</a:t>
            </a:r>
            <a:endParaRPr/>
          </a:p>
          <a:p>
            <a:pPr marL="171450" lvl="0" indent="-171450" algn="l" rtl="0">
              <a:spcBef>
                <a:spcPts val="360"/>
              </a:spcBef>
              <a:spcAft>
                <a:spcPts val="0"/>
              </a:spcAft>
              <a:buClr>
                <a:schemeClr val="dk1"/>
              </a:buClr>
              <a:buSzPts val="1200"/>
              <a:buFont typeface="Arial"/>
              <a:buChar char="•"/>
            </a:pPr>
            <a:r>
              <a:rPr lang="en-US" sz="1200">
                <a:latin typeface="Calibri"/>
                <a:ea typeface="Calibri"/>
                <a:cs typeface="Calibri"/>
                <a:sym typeface="Calibri"/>
              </a:rPr>
              <a:t>The new ball specifications are permissible currently and will be required January 1, 2025, for high school competition. </a:t>
            </a:r>
            <a:endParaRPr/>
          </a:p>
          <a:p>
            <a:pPr marL="171450" lvl="0" indent="-171450" algn="l" rtl="0">
              <a:spcBef>
                <a:spcPts val="360"/>
              </a:spcBef>
              <a:spcAft>
                <a:spcPts val="0"/>
              </a:spcAft>
              <a:buClr>
                <a:schemeClr val="dk1"/>
              </a:buClr>
              <a:buSzPts val="1200"/>
              <a:buFont typeface="Arial"/>
              <a:buChar char="•"/>
            </a:pPr>
            <a:r>
              <a:rPr lang="en-US" sz="1200">
                <a:latin typeface="Calibri"/>
                <a:ea typeface="Calibri"/>
                <a:cs typeface="Calibri"/>
                <a:sym typeface="Calibri"/>
              </a:rPr>
              <a:t>Balls manufactured with the current specifications will be permitted for use through 2024.</a:t>
            </a:r>
            <a:endParaRPr sz="1200"/>
          </a:p>
          <a:p>
            <a:pPr marL="0" marR="0" lvl="0" indent="0" algn="l" rtl="0">
              <a:lnSpc>
                <a:spcPct val="100000"/>
              </a:lnSpc>
              <a:spcBef>
                <a:spcPts val="360"/>
              </a:spcBef>
              <a:spcAft>
                <a:spcPts val="0"/>
              </a:spcAft>
              <a:buClr>
                <a:schemeClr val="dk1"/>
              </a:buClr>
              <a:buSzPts val="1200"/>
              <a:buFont typeface="Calibri"/>
              <a:buNone/>
            </a:pPr>
            <a:br>
              <a:rPr lang="en-US" sz="1200" b="1">
                <a:solidFill>
                  <a:schemeClr val="dk1"/>
                </a:solidFill>
                <a:latin typeface="Calibri"/>
                <a:ea typeface="Calibri"/>
                <a:cs typeface="Calibri"/>
                <a:sym typeface="Calibri"/>
              </a:rPr>
            </a:br>
            <a:r>
              <a:rPr lang="en-US" sz="1200" b="1">
                <a:solidFill>
                  <a:schemeClr val="dk1"/>
                </a:solidFill>
                <a:latin typeface="Calibri"/>
                <a:ea typeface="Calibri"/>
                <a:cs typeface="Calibri"/>
                <a:sym typeface="Calibri"/>
              </a:rPr>
              <a:t>Rationale:</a:t>
            </a:r>
            <a:r>
              <a:rPr lang="en-US" sz="1200">
                <a:solidFill>
                  <a:schemeClr val="dk1"/>
                </a:solidFill>
                <a:latin typeface="Calibri"/>
                <a:ea typeface="Calibri"/>
                <a:cs typeface="Calibri"/>
                <a:sym typeface="Calibri"/>
              </a:rPr>
              <a:t> Ball tolerance specifications for the 12-inch Fast Pitch Softball have been standardized for NFHS, NCAA, and USA Softball. After conducting research on whether the minimal changes might have an impact on safety, it was determined that changing the weight from 6¼ to 6½ ounces would not increase batted ball speed. Any balls manufactured with the former specifications will be permitted through 2024, to allow for state associations manufacturers to reduce current inventory. </a:t>
            </a:r>
            <a:r>
              <a:rPr lang="en-US" sz="1200">
                <a:latin typeface="Calibri"/>
                <a:ea typeface="Calibri"/>
                <a:cs typeface="Calibri"/>
                <a:sym typeface="Calibri"/>
              </a:rPr>
              <a:t>The new ball specifications are permitted for use during the 2021-22 season and will be required by January 1, 2025. </a:t>
            </a:r>
            <a:r>
              <a:rPr lang="en-US" sz="1200">
                <a:solidFill>
                  <a:schemeClr val="dk1"/>
                </a:solidFill>
                <a:latin typeface="Calibri"/>
                <a:ea typeface="Calibri"/>
                <a:cs typeface="Calibri"/>
                <a:sym typeface="Calibri"/>
              </a:rPr>
              <a:t>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54" name="Google Shape;154;p4: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05c6644b64_0_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g105c6644b64_0_8: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200"/>
              <a:buFont typeface="Arial"/>
              <a:buNone/>
            </a:pPr>
            <a:r>
              <a:rPr lang="en-US" sz="1200" b="1">
                <a:solidFill>
                  <a:schemeClr val="dk1"/>
                </a:solidFill>
                <a:latin typeface="Calibri"/>
                <a:ea typeface="Calibri"/>
                <a:cs typeface="Calibri"/>
                <a:sym typeface="Calibri"/>
              </a:rPr>
              <a:t>Rule 1-3-3</a:t>
            </a:r>
            <a:endParaRPr/>
          </a:p>
          <a:p>
            <a:pPr marL="171450" lvl="0" indent="-171450" algn="l" rtl="0">
              <a:spcBef>
                <a:spcPts val="360"/>
              </a:spcBef>
              <a:spcAft>
                <a:spcPts val="0"/>
              </a:spcAft>
              <a:buClr>
                <a:schemeClr val="dk1"/>
              </a:buClr>
              <a:buSzPts val="1200"/>
              <a:buFont typeface="Arial"/>
              <a:buChar char="•"/>
            </a:pPr>
            <a:r>
              <a:rPr lang="en-US" sz="1200">
                <a:latin typeface="Calibri"/>
                <a:ea typeface="Calibri"/>
                <a:cs typeface="Calibri"/>
                <a:sym typeface="Calibri"/>
              </a:rPr>
              <a:t>The new ball specifications are permissible currently and will be required January 1, 2025, for high school competition. </a:t>
            </a:r>
            <a:endParaRPr/>
          </a:p>
          <a:p>
            <a:pPr marL="171450" lvl="0" indent="-171450" algn="l" rtl="0">
              <a:spcBef>
                <a:spcPts val="360"/>
              </a:spcBef>
              <a:spcAft>
                <a:spcPts val="0"/>
              </a:spcAft>
              <a:buClr>
                <a:schemeClr val="dk1"/>
              </a:buClr>
              <a:buSzPts val="1200"/>
              <a:buFont typeface="Arial"/>
              <a:buChar char="•"/>
            </a:pPr>
            <a:r>
              <a:rPr lang="en-US" sz="1200">
                <a:latin typeface="Calibri"/>
                <a:ea typeface="Calibri"/>
                <a:cs typeface="Calibri"/>
                <a:sym typeface="Calibri"/>
              </a:rPr>
              <a:t>Balls manufactured with the current specifications will be permitted for use through 2024.</a:t>
            </a:r>
            <a:endParaRPr sz="1200"/>
          </a:p>
          <a:p>
            <a:pPr marL="0" marR="0" lvl="0" indent="0" algn="l" rtl="0">
              <a:lnSpc>
                <a:spcPct val="100000"/>
              </a:lnSpc>
              <a:spcBef>
                <a:spcPts val="360"/>
              </a:spcBef>
              <a:spcAft>
                <a:spcPts val="0"/>
              </a:spcAft>
              <a:buClr>
                <a:schemeClr val="dk1"/>
              </a:buClr>
              <a:buSzPts val="1200"/>
              <a:buFont typeface="Calibri"/>
              <a:buNone/>
            </a:pPr>
            <a:br>
              <a:rPr lang="en-US" sz="1200" b="1">
                <a:solidFill>
                  <a:schemeClr val="dk1"/>
                </a:solidFill>
                <a:latin typeface="Calibri"/>
                <a:ea typeface="Calibri"/>
                <a:cs typeface="Calibri"/>
                <a:sym typeface="Calibri"/>
              </a:rPr>
            </a:br>
            <a:r>
              <a:rPr lang="en-US" sz="1200" b="1">
                <a:solidFill>
                  <a:schemeClr val="dk1"/>
                </a:solidFill>
                <a:latin typeface="Calibri"/>
                <a:ea typeface="Calibri"/>
                <a:cs typeface="Calibri"/>
                <a:sym typeface="Calibri"/>
              </a:rPr>
              <a:t>Rationale:</a:t>
            </a:r>
            <a:r>
              <a:rPr lang="en-US" sz="1200">
                <a:solidFill>
                  <a:schemeClr val="dk1"/>
                </a:solidFill>
                <a:latin typeface="Calibri"/>
                <a:ea typeface="Calibri"/>
                <a:cs typeface="Calibri"/>
                <a:sym typeface="Calibri"/>
              </a:rPr>
              <a:t> Ball tolerance specifications for the 12-inch Fast Pitch Softball have been standardized for NFHS, NCAA, and USA Softball. After conducting research on whether the minimal changes might have an impact on safety, it was determined that changing the weight from 6¼ to 6½ ounces would not increase batted ball speed. Any balls manufactured with the former specifications will be permitted through 2024, to allow for state associations manufacturers to reduce current inventory. </a:t>
            </a:r>
            <a:r>
              <a:rPr lang="en-US" sz="1200">
                <a:latin typeface="Calibri"/>
                <a:ea typeface="Calibri"/>
                <a:cs typeface="Calibri"/>
                <a:sym typeface="Calibri"/>
              </a:rPr>
              <a:t>The new ball specifications are permitted for use during the 2021-22 season and will be required by January 1, 2025. </a:t>
            </a:r>
            <a:r>
              <a:rPr lang="en-US" sz="1200">
                <a:solidFill>
                  <a:schemeClr val="dk1"/>
                </a:solidFill>
                <a:latin typeface="Calibri"/>
                <a:ea typeface="Calibri"/>
                <a:cs typeface="Calibri"/>
                <a:sym typeface="Calibri"/>
              </a:rPr>
              <a:t> </a:t>
            </a: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163" name="Google Shape;163;g105c6644b64_0_8: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3: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b="1"/>
              <a:t>Rule 2-4-3: </a:t>
            </a:r>
            <a:r>
              <a:rPr lang="en-US" b="0"/>
              <a:t>A</a:t>
            </a:r>
            <a:r>
              <a:rPr lang="en-US" sz="1200" b="0">
                <a:latin typeface="Calibri"/>
                <a:ea typeface="Calibri"/>
                <a:cs typeface="Calibri"/>
                <a:sym typeface="Calibri"/>
              </a:rPr>
              <a:t> </a:t>
            </a:r>
            <a:r>
              <a:rPr lang="en-US" sz="1200">
                <a:latin typeface="Calibri"/>
                <a:ea typeface="Calibri"/>
                <a:cs typeface="Calibri"/>
                <a:sym typeface="Calibri"/>
              </a:rPr>
              <a:t>damaged bat is one that could deface the ball and the bat shall be removed </a:t>
            </a:r>
            <a:r>
              <a:rPr lang="en-US" sz="1200" b="0" u="sng">
                <a:latin typeface="Calibri"/>
                <a:ea typeface="Calibri"/>
                <a:cs typeface="Calibri"/>
                <a:sym typeface="Calibri"/>
              </a:rPr>
              <a:t>when initially detected </a:t>
            </a:r>
            <a:r>
              <a:rPr lang="en-US" sz="1200">
                <a:latin typeface="Calibri"/>
                <a:ea typeface="Calibri"/>
                <a:cs typeface="Calibri"/>
                <a:sym typeface="Calibri"/>
              </a:rPr>
              <a:t>without penalty. Also, a penalty was added for a batter detected using a damaged bat after it has been previously removed from the game. </a:t>
            </a:r>
            <a:endParaRPr/>
          </a:p>
          <a:p>
            <a:pPr marL="0" lvl="0" indent="0" algn="l" rtl="0">
              <a:spcBef>
                <a:spcPts val="360"/>
              </a:spcBef>
              <a:spcAft>
                <a:spcPts val="0"/>
              </a:spcAft>
              <a:buNone/>
            </a:pPr>
            <a:endParaRPr sz="1200">
              <a:latin typeface="Calibri"/>
              <a:ea typeface="Calibri"/>
              <a:cs typeface="Calibri"/>
              <a:sym typeface="Calibri"/>
            </a:endParaRPr>
          </a:p>
          <a:p>
            <a:pPr marL="0" lvl="0" indent="0" algn="l" rtl="0">
              <a:spcBef>
                <a:spcPts val="360"/>
              </a:spcBef>
              <a:spcAft>
                <a:spcPts val="0"/>
              </a:spcAft>
              <a:buNone/>
            </a:pPr>
            <a:r>
              <a:rPr lang="en-US" sz="1200" b="1">
                <a:latin typeface="Calibri"/>
                <a:ea typeface="Calibri"/>
                <a:cs typeface="Calibri"/>
                <a:sym typeface="Calibri"/>
              </a:rPr>
              <a:t>Rationale: </a:t>
            </a:r>
            <a:r>
              <a:rPr lang="en-US" sz="1200" b="0">
                <a:latin typeface="Calibri"/>
                <a:ea typeface="Calibri"/>
                <a:cs typeface="Calibri"/>
                <a:sym typeface="Calibri"/>
              </a:rPr>
              <a:t>The addition of Rule 3-6-21, which defines the penalty for re-introducing a previously removed damaged bat to the game, necessitated adding language to the definition of a damaged bat in Rule 2-4-3.</a:t>
            </a:r>
            <a:endParaRPr sz="1200" b="1">
              <a:latin typeface="Calibri"/>
              <a:ea typeface="Calibri"/>
              <a:cs typeface="Calibri"/>
              <a:sym typeface="Calibri"/>
            </a:endParaRPr>
          </a:p>
          <a:p>
            <a:pPr marL="0" lvl="0" indent="0" algn="l" rtl="0">
              <a:spcBef>
                <a:spcPts val="360"/>
              </a:spcBef>
              <a:spcAft>
                <a:spcPts val="0"/>
              </a:spcAft>
              <a:buNone/>
            </a:pPr>
            <a:endParaRPr/>
          </a:p>
        </p:txBody>
      </p:sp>
      <p:sp>
        <p:nvSpPr>
          <p:cNvPr id="272" name="Google Shape;272;p13: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5: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lvl="0" indent="0" algn="l" rtl="0">
              <a:lnSpc>
                <a:spcPct val="80000"/>
              </a:lnSpc>
              <a:spcBef>
                <a:spcPts val="0"/>
              </a:spcBef>
              <a:spcAft>
                <a:spcPts val="0"/>
              </a:spcAft>
              <a:buClr>
                <a:schemeClr val="dk1"/>
              </a:buClr>
              <a:buSzPts val="2170"/>
              <a:buFont typeface="Calibri"/>
              <a:buNone/>
            </a:pPr>
            <a:r>
              <a:rPr lang="en-US" sz="2170" b="1">
                <a:latin typeface="Calibri"/>
                <a:ea typeface="Calibri"/>
                <a:cs typeface="Calibri"/>
                <a:sym typeface="Calibri"/>
              </a:rPr>
              <a:t>Rule 3-2-5b, 3-2-12 – </a:t>
            </a:r>
            <a:r>
              <a:rPr lang="en-US" sz="2170">
                <a:latin typeface="Calibri"/>
                <a:ea typeface="Calibri"/>
                <a:cs typeface="Calibri"/>
                <a:sym typeface="Calibri"/>
              </a:rPr>
              <a:t>Language prohibiting hard items to control the hair, such as beads, has been removed.  However, plastic visors and bandannas are still prohibited. </a:t>
            </a:r>
            <a:endParaRPr sz="2170">
              <a:latin typeface="Calibri"/>
              <a:ea typeface="Calibri"/>
              <a:cs typeface="Calibri"/>
              <a:sym typeface="Calibri"/>
            </a:endParaRPr>
          </a:p>
          <a:p>
            <a:pPr marL="0" marR="0" lvl="0" indent="0" algn="l" rtl="0">
              <a:lnSpc>
                <a:spcPct val="80000"/>
              </a:lnSpc>
              <a:spcBef>
                <a:spcPts val="651"/>
              </a:spcBef>
              <a:spcAft>
                <a:spcPts val="0"/>
              </a:spcAft>
              <a:buClr>
                <a:schemeClr val="dk1"/>
              </a:buClr>
              <a:buSzPts val="2170"/>
              <a:buFont typeface="Calibri"/>
              <a:buNone/>
            </a:pPr>
            <a:endParaRPr sz="2170" b="1">
              <a:latin typeface="Calibri"/>
              <a:ea typeface="Calibri"/>
              <a:cs typeface="Calibri"/>
              <a:sym typeface="Calibri"/>
            </a:endParaRPr>
          </a:p>
          <a:p>
            <a:pPr marL="0" marR="0" lvl="0" indent="0" algn="l" rtl="0">
              <a:lnSpc>
                <a:spcPct val="80000"/>
              </a:lnSpc>
              <a:spcBef>
                <a:spcPts val="651"/>
              </a:spcBef>
              <a:spcAft>
                <a:spcPts val="0"/>
              </a:spcAft>
              <a:buClr>
                <a:schemeClr val="dk1"/>
              </a:buClr>
              <a:buSzPts val="2170"/>
              <a:buFont typeface="Calibri"/>
              <a:buNone/>
            </a:pPr>
            <a:r>
              <a:rPr lang="en-US" sz="2170" b="1">
                <a:latin typeface="Calibri"/>
                <a:ea typeface="Calibri"/>
                <a:cs typeface="Calibri"/>
                <a:sym typeface="Calibri"/>
              </a:rPr>
              <a:t>Rationale: </a:t>
            </a:r>
            <a:r>
              <a:rPr lang="en-US" sz="2170">
                <a:latin typeface="Calibri"/>
                <a:ea typeface="Calibri"/>
                <a:cs typeface="Calibri"/>
                <a:sym typeface="Calibri"/>
              </a:rPr>
              <a:t>This change removes the language prohibiting hard items to control the hair and aligns language with other NFHS rules codes. Language was also removed in Rule 3-2-12 that prohibited players from wearing hard cosmetic or decorative items. </a:t>
            </a:r>
            <a:endParaRPr sz="2170">
              <a:latin typeface="Calibri"/>
              <a:ea typeface="Calibri"/>
              <a:cs typeface="Calibri"/>
              <a:sym typeface="Calibri"/>
            </a:endParaRPr>
          </a:p>
          <a:p>
            <a:pPr marL="0" lvl="0" indent="0" algn="l" rtl="0">
              <a:lnSpc>
                <a:spcPct val="80000"/>
              </a:lnSpc>
              <a:spcBef>
                <a:spcPts val="419"/>
              </a:spcBef>
              <a:spcAft>
                <a:spcPts val="0"/>
              </a:spcAft>
              <a:buNone/>
            </a:pPr>
            <a:endParaRPr sz="1395"/>
          </a:p>
          <a:p>
            <a:pPr marL="0" lvl="0" indent="0" algn="l" rtl="0">
              <a:lnSpc>
                <a:spcPct val="80000"/>
              </a:lnSpc>
              <a:spcBef>
                <a:spcPts val="419"/>
              </a:spcBef>
              <a:spcAft>
                <a:spcPts val="0"/>
              </a:spcAft>
              <a:buClr>
                <a:schemeClr val="dk1"/>
              </a:buClr>
              <a:buSzPts val="1395"/>
              <a:buFont typeface="Calibri"/>
              <a:buNone/>
            </a:pPr>
            <a:r>
              <a:rPr lang="en-US" sz="1395"/>
              <a:t> </a:t>
            </a:r>
            <a:endParaRPr sz="1395" b="1">
              <a:solidFill>
                <a:schemeClr val="dk1"/>
              </a:solidFill>
              <a:latin typeface="Calibri"/>
              <a:ea typeface="Calibri"/>
              <a:cs typeface="Calibri"/>
              <a:sym typeface="Calibri"/>
            </a:endParaRPr>
          </a:p>
          <a:p>
            <a:pPr marL="0" lvl="0" indent="0" algn="l" rtl="0">
              <a:lnSpc>
                <a:spcPct val="80000"/>
              </a:lnSpc>
              <a:spcBef>
                <a:spcPts val="279"/>
              </a:spcBef>
              <a:spcAft>
                <a:spcPts val="0"/>
              </a:spcAft>
              <a:buNone/>
            </a:pPr>
            <a:endParaRPr sz="930"/>
          </a:p>
        </p:txBody>
      </p:sp>
      <p:sp>
        <p:nvSpPr>
          <p:cNvPr id="171" name="Google Shape;171;p5: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marR="0" lvl="0" indent="0" algn="l" rtl="0">
              <a:lnSpc>
                <a:spcPct val="100000"/>
              </a:lnSpc>
              <a:spcBef>
                <a:spcPts val="0"/>
              </a:spcBef>
              <a:spcAft>
                <a:spcPts val="0"/>
              </a:spcAft>
              <a:buClr>
                <a:schemeClr val="dk1"/>
              </a:buClr>
              <a:buSzPts val="1800"/>
              <a:buFont typeface="Calibri"/>
              <a:buNone/>
            </a:pPr>
            <a:r>
              <a:rPr lang="en-US" sz="1800" b="1">
                <a:latin typeface="Calibri"/>
                <a:ea typeface="Calibri"/>
                <a:cs typeface="Calibri"/>
                <a:sym typeface="Calibri"/>
              </a:rPr>
              <a:t>Rule 3-2-5c: </a:t>
            </a:r>
            <a:r>
              <a:rPr lang="en-US" sz="1800">
                <a:latin typeface="Calibri"/>
                <a:ea typeface="Calibri"/>
                <a:cs typeface="Calibri"/>
                <a:sym typeface="Calibri"/>
              </a:rPr>
              <a:t>Players may wear head coverings for religious reasons. The headwear must be made of non-abrasive, soft materials and must fit securely so that it is unlikely to come off during play. Head coverings worn for medical reasons must still receive state association approval. </a:t>
            </a:r>
            <a:endParaRPr sz="2000">
              <a:latin typeface="Calibri"/>
              <a:ea typeface="Calibri"/>
              <a:cs typeface="Calibri"/>
              <a:sym typeface="Calibri"/>
            </a:endParaRPr>
          </a:p>
          <a:p>
            <a:pPr marL="0" marR="0" lvl="0" indent="0" algn="l" rtl="0">
              <a:lnSpc>
                <a:spcPct val="100000"/>
              </a:lnSpc>
              <a:spcBef>
                <a:spcPts val="540"/>
              </a:spcBef>
              <a:spcAft>
                <a:spcPts val="0"/>
              </a:spcAft>
              <a:buClr>
                <a:schemeClr val="dk1"/>
              </a:buClr>
              <a:buSzPts val="1800"/>
              <a:buFont typeface="Calibri"/>
              <a:buNone/>
            </a:pPr>
            <a:endParaRPr sz="1800">
              <a:latin typeface="Calibri"/>
              <a:ea typeface="Calibri"/>
              <a:cs typeface="Calibri"/>
              <a:sym typeface="Calibri"/>
            </a:endParaRPr>
          </a:p>
          <a:p>
            <a:pPr marL="0" lvl="0" indent="0" algn="l" rtl="0">
              <a:spcBef>
                <a:spcPts val="540"/>
              </a:spcBef>
              <a:spcAft>
                <a:spcPts val="0"/>
              </a:spcAft>
              <a:buClr>
                <a:schemeClr val="dk1"/>
              </a:buClr>
              <a:buSzPts val="1800"/>
              <a:buFont typeface="Calibri"/>
              <a:buNone/>
            </a:pPr>
            <a:r>
              <a:rPr lang="en-US" sz="1800" b="1">
                <a:latin typeface="Calibri"/>
                <a:ea typeface="Calibri"/>
                <a:cs typeface="Calibri"/>
                <a:sym typeface="Calibri"/>
              </a:rPr>
              <a:t>Rationale: </a:t>
            </a:r>
            <a:r>
              <a:rPr lang="en-US" sz="1800">
                <a:latin typeface="Calibri"/>
                <a:ea typeface="Calibri"/>
                <a:cs typeface="Calibri"/>
                <a:sym typeface="Calibri"/>
              </a:rPr>
              <a:t>This rule change eliminates the need for authorization from the state association for religious headwear while maintaining the requirement for approval of head coverings worn for medical reasons. </a:t>
            </a:r>
            <a:r>
              <a:rPr lang="en-US" sz="1800"/>
              <a:t>The State Association shall be notified </a:t>
            </a:r>
            <a:r>
              <a:rPr lang="en-US" sz="1800" u="sng"/>
              <a:t>after the contest</a:t>
            </a:r>
            <a:r>
              <a:rPr lang="en-US" sz="1800"/>
              <a:t> if there is a concern as to whether the head covering was worn for religious reasons.</a:t>
            </a:r>
            <a:endParaRPr/>
          </a:p>
          <a:p>
            <a:pPr marL="0" lvl="0" indent="0" algn="l" rtl="0">
              <a:spcBef>
                <a:spcPts val="540"/>
              </a:spcBef>
              <a:spcAft>
                <a:spcPts val="0"/>
              </a:spcAft>
              <a:buNone/>
            </a:pPr>
            <a:endParaRPr sz="1800" b="1">
              <a:solidFill>
                <a:schemeClr val="dk1"/>
              </a:solidFill>
              <a:latin typeface="Calibri"/>
              <a:ea typeface="Calibri"/>
              <a:cs typeface="Calibri"/>
              <a:sym typeface="Calibri"/>
            </a:endParaRPr>
          </a:p>
          <a:p>
            <a:pPr marL="0" marR="0" lvl="0" indent="0" algn="l" rtl="0">
              <a:lnSpc>
                <a:spcPct val="100000"/>
              </a:lnSpc>
              <a:spcBef>
                <a:spcPts val="540"/>
              </a:spcBef>
              <a:spcAft>
                <a:spcPts val="0"/>
              </a:spcAft>
              <a:buClr>
                <a:schemeClr val="dk1"/>
              </a:buClr>
              <a:buSzPts val="1800"/>
              <a:buFont typeface="Calibri"/>
              <a:buNone/>
            </a:pPr>
            <a:endParaRPr sz="1800">
              <a:latin typeface="Calibri"/>
              <a:ea typeface="Calibri"/>
              <a:cs typeface="Calibri"/>
              <a:sym typeface="Calibri"/>
            </a:endParaRPr>
          </a:p>
          <a:p>
            <a:pPr marL="0" lvl="0" indent="0" algn="l" rtl="0">
              <a:spcBef>
                <a:spcPts val="540"/>
              </a:spcBef>
              <a:spcAft>
                <a:spcPts val="0"/>
              </a:spcAft>
              <a:buNone/>
            </a:pPr>
            <a:endParaRPr sz="1800"/>
          </a:p>
          <a:p>
            <a:pPr marL="0" lvl="0" indent="0" algn="l" rtl="0">
              <a:spcBef>
                <a:spcPts val="360"/>
              </a:spcBef>
              <a:spcAft>
                <a:spcPts val="0"/>
              </a:spcAft>
              <a:buNone/>
            </a:pPr>
            <a:endParaRPr/>
          </a:p>
        </p:txBody>
      </p:sp>
      <p:sp>
        <p:nvSpPr>
          <p:cNvPr id="179" name="Google Shape;179;p6: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7: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n-US" b="1"/>
              <a:t>Rule 3-5-3: </a:t>
            </a:r>
            <a:r>
              <a:rPr lang="en-US" sz="1200">
                <a:latin typeface="Calibri"/>
                <a:ea typeface="Calibri"/>
                <a:cs typeface="Calibri"/>
                <a:sym typeface="Calibri"/>
              </a:rPr>
              <a:t>While in live-ball areas, a coach shall be attired in a school uniform or jersey/coaching shirt with slacks, shorts, or other leg coverings in school colors or colors of khaki, black, white or gray. </a:t>
            </a:r>
            <a:endParaRPr sz="1200">
              <a:solidFill>
                <a:srgbClr val="414B56"/>
              </a:solidFill>
              <a:latin typeface="Calibri"/>
              <a:ea typeface="Calibri"/>
              <a:cs typeface="Calibri"/>
              <a:sym typeface="Calibri"/>
            </a:endParaRPr>
          </a:p>
          <a:p>
            <a:pPr marL="0" marR="0" lvl="0" indent="0" algn="l" rtl="0">
              <a:lnSpc>
                <a:spcPct val="100000"/>
              </a:lnSpc>
              <a:spcBef>
                <a:spcPts val="360"/>
              </a:spcBef>
              <a:spcAft>
                <a:spcPts val="0"/>
              </a:spcAft>
              <a:buClr>
                <a:schemeClr val="dk1"/>
              </a:buClr>
              <a:buSzPts val="1200"/>
              <a:buFont typeface="Calibri"/>
              <a:buNone/>
            </a:pPr>
            <a:endParaRPr b="1"/>
          </a:p>
          <a:p>
            <a:pPr marL="0" lvl="0" indent="0" algn="l" rtl="0">
              <a:spcBef>
                <a:spcPts val="360"/>
              </a:spcBef>
              <a:spcAft>
                <a:spcPts val="0"/>
              </a:spcAft>
              <a:buNone/>
            </a:pPr>
            <a:r>
              <a:rPr lang="en-US" sz="1200" b="1">
                <a:solidFill>
                  <a:schemeClr val="dk1"/>
                </a:solidFill>
                <a:latin typeface="Calibri"/>
                <a:ea typeface="Calibri"/>
                <a:cs typeface="Calibri"/>
                <a:sym typeface="Calibri"/>
              </a:rPr>
              <a:t>Rationale:</a:t>
            </a:r>
            <a:r>
              <a:rPr lang="en-US" sz="1200">
                <a:solidFill>
                  <a:schemeClr val="dk1"/>
                </a:solidFill>
                <a:latin typeface="Calibri"/>
                <a:ea typeface="Calibri"/>
                <a:cs typeface="Calibri"/>
                <a:sym typeface="Calibri"/>
              </a:rPr>
              <a:t> Edits for grammatical purposes. Additional language brings a coach’s attire up to date with current language used to describe a coaching garment. Reports have been submitted indicating that some female coaches were disqualified from coaching a contest due to being attired in apparel not specifically listed in the current rule. </a:t>
            </a:r>
            <a:r>
              <a:rPr lang="en-US" sz="1200">
                <a:latin typeface="Calibri"/>
                <a:ea typeface="Calibri"/>
                <a:cs typeface="Calibri"/>
                <a:sym typeface="Calibri"/>
              </a:rPr>
              <a:t>New language better defines permissible coach’s attire.</a:t>
            </a:r>
            <a:endParaRPr/>
          </a:p>
          <a:p>
            <a:pPr marL="0" lvl="0" indent="0" algn="l" rtl="0">
              <a:spcBef>
                <a:spcPts val="360"/>
              </a:spcBef>
              <a:spcAft>
                <a:spcPts val="0"/>
              </a:spcAft>
              <a:buNone/>
            </a:pPr>
            <a:endParaRPr sz="1200">
              <a:solidFill>
                <a:schemeClr val="dk1"/>
              </a:solidFill>
              <a:latin typeface="Calibri"/>
              <a:ea typeface="Calibri"/>
              <a:cs typeface="Calibri"/>
              <a:sym typeface="Calibri"/>
            </a:endParaRPr>
          </a:p>
          <a:p>
            <a:pPr marL="0" lvl="0" indent="0" algn="l" rtl="0">
              <a:spcBef>
                <a:spcPts val="360"/>
              </a:spcBef>
              <a:spcAft>
                <a:spcPts val="0"/>
              </a:spcAft>
              <a:buNone/>
            </a:pPr>
            <a:endParaRPr/>
          </a:p>
        </p:txBody>
      </p:sp>
      <p:sp>
        <p:nvSpPr>
          <p:cNvPr id="187" name="Google Shape;187;p7: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1_Section Header" userDrawn="1">
  <p:cSld name="1_Section Header">
    <p:spTree>
      <p:nvGrpSpPr>
        <p:cNvPr id="1" name="Shape 33"/>
        <p:cNvGrpSpPr/>
        <p:nvPr/>
      </p:nvGrpSpPr>
      <p:grpSpPr>
        <a:xfrm>
          <a:off x="0" y="0"/>
          <a:ext cx="0" cy="0"/>
          <a:chOff x="0" y="0"/>
          <a:chExt cx="0" cy="0"/>
        </a:xfrm>
      </p:grpSpPr>
      <p:pic>
        <p:nvPicPr>
          <p:cNvPr id="34" name="Google Shape;34;p28" descr="A person wearing a helmet and running&#10;&#10;Description automatically generated with low confidence"/>
          <p:cNvPicPr preferRelativeResize="0"/>
          <p:nvPr/>
        </p:nvPicPr>
        <p:blipFill rotWithShape="1">
          <a:blip r:embed="rId2">
            <a:alphaModFix/>
          </a:blip>
          <a:srcRect/>
          <a:stretch/>
        </p:blipFill>
        <p:spPr>
          <a:xfrm>
            <a:off x="0" y="-14321"/>
            <a:ext cx="12192000" cy="4408510"/>
          </a:xfrm>
          <a:prstGeom prst="rect">
            <a:avLst/>
          </a:prstGeom>
          <a:noFill/>
          <a:ln>
            <a:noFill/>
          </a:ln>
        </p:spPr>
      </p:pic>
      <p:sp>
        <p:nvSpPr>
          <p:cNvPr id="35" name="Google Shape;35;p28"/>
          <p:cNvSpPr/>
          <p:nvPr/>
        </p:nvSpPr>
        <p:spPr>
          <a:xfrm>
            <a:off x="0" y="4413250"/>
            <a:ext cx="12192000" cy="2452688"/>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7" name="Google Shape;37;p28"/>
          <p:cNvSpPr/>
          <p:nvPr/>
        </p:nvSpPr>
        <p:spPr>
          <a:xfrm>
            <a:off x="0" y="4394189"/>
            <a:ext cx="12192000" cy="247174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38" name="Google Shape;38;p28"/>
          <p:cNvSpPr txBox="1">
            <a:spLocks noGrp="1"/>
          </p:cNvSpPr>
          <p:nvPr>
            <p:ph type="title"/>
          </p:nvPr>
        </p:nvSpPr>
        <p:spPr>
          <a:xfrm>
            <a:off x="1661728" y="4669084"/>
            <a:ext cx="8463347" cy="1362075"/>
          </a:xfrm>
          <a:prstGeom prst="rect">
            <a:avLst/>
          </a:prstGeom>
          <a:noFill/>
          <a:ln>
            <a:noFill/>
          </a:ln>
        </p:spPr>
        <p:txBody>
          <a:bodyPr spcFirstLastPara="1" wrap="square" lIns="91425" tIns="45700" rIns="91425" bIns="45700" anchor="t" anchorCtr="0">
            <a:noAutofit/>
          </a:bodyPr>
          <a:lstStyle>
            <a:lvl1pPr lvl="0" algn="ctr">
              <a:lnSpc>
                <a:spcPct val="95000"/>
              </a:lnSpc>
              <a:spcBef>
                <a:spcPts val="0"/>
              </a:spcBef>
              <a:spcAft>
                <a:spcPts val="0"/>
              </a:spcAft>
              <a:buSzPts val="1400"/>
              <a:buNone/>
              <a:defRPr sz="4000" b="1" cap="none">
                <a:solidFill>
                  <a:schemeClr val="dk1"/>
                </a:solidFill>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39" name="Google Shape;39;p28" descr="A close up of a sign&#10;&#10;Description automatically generated"/>
          <p:cNvPicPr preferRelativeResize="0"/>
          <p:nvPr/>
        </p:nvPicPr>
        <p:blipFill rotWithShape="1">
          <a:blip r:embed="rId3">
            <a:alphaModFix/>
          </a:blip>
          <a:srcRect/>
          <a:stretch/>
        </p:blipFill>
        <p:spPr>
          <a:xfrm>
            <a:off x="132918" y="5304079"/>
            <a:ext cx="1260475" cy="1471612"/>
          </a:xfrm>
          <a:prstGeom prst="rect">
            <a:avLst/>
          </a:prstGeom>
          <a:noFill/>
          <a:ln>
            <a:noFill/>
          </a:ln>
        </p:spPr>
      </p:pic>
      <p:pic>
        <p:nvPicPr>
          <p:cNvPr id="40" name="Google Shape;40;p28" descr="Text, logo&#10;&#10;Description automatically generated"/>
          <p:cNvPicPr preferRelativeResize="0"/>
          <p:nvPr/>
        </p:nvPicPr>
        <p:blipFill rotWithShape="1">
          <a:blip r:embed="rId4">
            <a:alphaModFix/>
          </a:blip>
          <a:srcRect/>
          <a:stretch/>
        </p:blipFill>
        <p:spPr>
          <a:xfrm>
            <a:off x="10432975" y="5346897"/>
            <a:ext cx="1532049" cy="1362071"/>
          </a:xfrm>
          <a:prstGeom prst="rect">
            <a:avLst/>
          </a:prstGeom>
          <a:noFill/>
          <a:ln>
            <a:noFill/>
          </a:ln>
        </p:spPr>
      </p:pic>
    </p:spTree>
    <p:extLst>
      <p:ext uri="{BB962C8B-B14F-4D97-AF65-F5344CB8AC3E}">
        <p14:creationId xmlns:p14="http://schemas.microsoft.com/office/powerpoint/2010/main" val="259129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Rule Change" userDrawn="1">
  <p:cSld name="2_Rule Change">
    <p:spTree>
      <p:nvGrpSpPr>
        <p:cNvPr id="1" name="Shape 41"/>
        <p:cNvGrpSpPr/>
        <p:nvPr/>
      </p:nvGrpSpPr>
      <p:grpSpPr>
        <a:xfrm>
          <a:off x="0" y="0"/>
          <a:ext cx="0" cy="0"/>
          <a:chOff x="0" y="0"/>
          <a:chExt cx="0" cy="0"/>
        </a:xfrm>
      </p:grpSpPr>
      <p:sp>
        <p:nvSpPr>
          <p:cNvPr id="42" name="Google Shape;42;p29"/>
          <p:cNvSpPr txBox="1"/>
          <p:nvPr/>
        </p:nvSpPr>
        <p:spPr>
          <a:xfrm>
            <a:off x="881063" y="49213"/>
            <a:ext cx="402113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Calibri"/>
                <a:ea typeface="Calibri"/>
                <a:cs typeface="Calibri"/>
                <a:sym typeface="Calibri"/>
              </a:rPr>
              <a:t>Rule Change</a:t>
            </a:r>
            <a:endParaRPr/>
          </a:p>
        </p:txBody>
      </p:sp>
      <p:sp>
        <p:nvSpPr>
          <p:cNvPr id="43" name="Google Shape;43;p29"/>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800" b="1"/>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44" name="Google Shape;44;p29"/>
          <p:cNvSpPr txBox="1">
            <a:spLocks noGrp="1"/>
          </p:cNvSpPr>
          <p:nvPr>
            <p:ph type="body" idx="1"/>
          </p:nvPr>
        </p:nvSpPr>
        <p:spPr>
          <a:xfrm>
            <a:off x="1941513" y="1989138"/>
            <a:ext cx="10026650" cy="4338637"/>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o"/>
              <a:defRPr/>
            </a:lvl4pPr>
            <a:lvl5pPr marL="2286000" lvl="4" indent="-342900" algn="l">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48" name="Google Shape;48;p29"/>
          <p:cNvSpPr/>
          <p:nvPr/>
        </p:nvSpPr>
        <p:spPr>
          <a:xfrm>
            <a:off x="10757647" y="6441141"/>
            <a:ext cx="1434353" cy="1453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9" name="Google Shape;49;p29" descr="Text, logo&#10;&#10;Description automatically generated"/>
          <p:cNvPicPr preferRelativeResize="0"/>
          <p:nvPr/>
        </p:nvPicPr>
        <p:blipFill rotWithShape="1">
          <a:blip r:embed="rId2">
            <a:alphaModFix/>
          </a:blip>
          <a:srcRect/>
          <a:stretch/>
        </p:blipFill>
        <p:spPr>
          <a:xfrm>
            <a:off x="10892790" y="5736538"/>
            <a:ext cx="1002145" cy="890959"/>
          </a:xfrm>
          <a:prstGeom prst="rect">
            <a:avLst/>
          </a:prstGeom>
          <a:noFill/>
          <a:ln>
            <a:noFill/>
          </a:ln>
        </p:spPr>
      </p:pic>
      <p:sp>
        <p:nvSpPr>
          <p:cNvPr id="50" name="Google Shape;50;p29"/>
          <p:cNvSpPr/>
          <p:nvPr/>
        </p:nvSpPr>
        <p:spPr>
          <a:xfrm>
            <a:off x="1068817" y="6505871"/>
            <a:ext cx="279923" cy="1581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3169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Rule Change" userDrawn="1">
  <p:cSld name="3_Rule Change">
    <p:spTree>
      <p:nvGrpSpPr>
        <p:cNvPr id="1" name="Shape 41"/>
        <p:cNvGrpSpPr/>
        <p:nvPr/>
      </p:nvGrpSpPr>
      <p:grpSpPr>
        <a:xfrm>
          <a:off x="0" y="0"/>
          <a:ext cx="0" cy="0"/>
          <a:chOff x="0" y="0"/>
          <a:chExt cx="0" cy="0"/>
        </a:xfrm>
      </p:grpSpPr>
      <p:sp>
        <p:nvSpPr>
          <p:cNvPr id="42" name="Google Shape;42;p29"/>
          <p:cNvSpPr txBox="1"/>
          <p:nvPr/>
        </p:nvSpPr>
        <p:spPr>
          <a:xfrm>
            <a:off x="881063" y="49213"/>
            <a:ext cx="402113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cap="none">
                <a:solidFill>
                  <a:schemeClr val="lt1"/>
                </a:solidFill>
                <a:latin typeface="Calibri"/>
                <a:ea typeface="Calibri"/>
                <a:cs typeface="Calibri"/>
                <a:sym typeface="Calibri"/>
              </a:rPr>
              <a:t>Rule Change</a:t>
            </a:r>
            <a:endParaRPr/>
          </a:p>
        </p:txBody>
      </p:sp>
      <p:sp>
        <p:nvSpPr>
          <p:cNvPr id="43" name="Google Shape;43;p29"/>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800" b="1"/>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dirty="0"/>
          </a:p>
        </p:txBody>
      </p:sp>
      <p:sp>
        <p:nvSpPr>
          <p:cNvPr id="50" name="Google Shape;50;p29"/>
          <p:cNvSpPr/>
          <p:nvPr/>
        </p:nvSpPr>
        <p:spPr>
          <a:xfrm>
            <a:off x="1068817" y="6505871"/>
            <a:ext cx="279923" cy="1581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 name="Google Shape;47;p29">
            <a:extLst>
              <a:ext uri="{FF2B5EF4-FFF2-40B4-BE49-F238E27FC236}">
                <a16:creationId xmlns:a16="http://schemas.microsoft.com/office/drawing/2014/main" id="{2076B57F-3F4B-4D6E-BA97-EED0C10F37EC}"/>
              </a:ext>
            </a:extLst>
          </p:cNvPr>
          <p:cNvSpPr txBox="1">
            <a:spLocks noGrp="1"/>
          </p:cNvSpPr>
          <p:nvPr>
            <p:ph type="body" idx="2"/>
          </p:nvPr>
        </p:nvSpPr>
        <p:spPr>
          <a:xfrm>
            <a:off x="1941513" y="1993900"/>
            <a:ext cx="9383712" cy="4338637"/>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o"/>
              <a:defRPr/>
            </a:lvl4pPr>
            <a:lvl5pPr marL="2286000" lvl="4" indent="-342900" algn="l">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Tree>
    <p:extLst>
      <p:ext uri="{BB962C8B-B14F-4D97-AF65-F5344CB8AC3E}">
        <p14:creationId xmlns:p14="http://schemas.microsoft.com/office/powerpoint/2010/main" val="467611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Editorial Change">
  <p:cSld name="3_Editorial Change">
    <p:spTree>
      <p:nvGrpSpPr>
        <p:cNvPr id="1" name="Shape 51"/>
        <p:cNvGrpSpPr/>
        <p:nvPr/>
      </p:nvGrpSpPr>
      <p:grpSpPr>
        <a:xfrm>
          <a:off x="0" y="0"/>
          <a:ext cx="0" cy="0"/>
          <a:chOff x="0" y="0"/>
          <a:chExt cx="0" cy="0"/>
        </a:xfrm>
      </p:grpSpPr>
      <p:sp>
        <p:nvSpPr>
          <p:cNvPr id="52" name="Google Shape;52;p30"/>
          <p:cNvSpPr txBox="1"/>
          <p:nvPr/>
        </p:nvSpPr>
        <p:spPr>
          <a:xfrm>
            <a:off x="881063" y="49213"/>
            <a:ext cx="402113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Editorial Change</a:t>
            </a:r>
            <a:endParaRPr/>
          </a:p>
        </p:txBody>
      </p:sp>
      <p:sp>
        <p:nvSpPr>
          <p:cNvPr id="53" name="Google Shape;53;p30"/>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800" b="1"/>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4" name="Google Shape;54;p30"/>
          <p:cNvSpPr txBox="1">
            <a:spLocks noGrp="1"/>
          </p:cNvSpPr>
          <p:nvPr>
            <p:ph type="body" idx="1"/>
          </p:nvPr>
        </p:nvSpPr>
        <p:spPr>
          <a:xfrm>
            <a:off x="1941513" y="1989138"/>
            <a:ext cx="9402762" cy="4338637"/>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o"/>
              <a:defRPr/>
            </a:lvl4pPr>
            <a:lvl5pPr marL="2286000" lvl="4" indent="-342900" algn="l">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57" name="Google Shape;57;p30"/>
          <p:cNvSpPr/>
          <p:nvPr/>
        </p:nvSpPr>
        <p:spPr>
          <a:xfrm>
            <a:off x="10757647" y="6441141"/>
            <a:ext cx="1434353" cy="1453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8" name="Google Shape;58;p30" descr="Text, logo&#10;&#10;Description automatically generated"/>
          <p:cNvPicPr preferRelativeResize="0"/>
          <p:nvPr/>
        </p:nvPicPr>
        <p:blipFill rotWithShape="1">
          <a:blip r:embed="rId2">
            <a:alphaModFix/>
          </a:blip>
          <a:srcRect/>
          <a:stretch/>
        </p:blipFill>
        <p:spPr>
          <a:xfrm>
            <a:off x="10892790" y="5736538"/>
            <a:ext cx="1002145" cy="890959"/>
          </a:xfrm>
          <a:prstGeom prst="rect">
            <a:avLst/>
          </a:prstGeom>
          <a:noFill/>
          <a:ln>
            <a:noFill/>
          </a:ln>
        </p:spPr>
      </p:pic>
      <p:sp>
        <p:nvSpPr>
          <p:cNvPr id="59" name="Google Shape;59;p30"/>
          <p:cNvSpPr/>
          <p:nvPr/>
        </p:nvSpPr>
        <p:spPr>
          <a:xfrm>
            <a:off x="1068817" y="6505871"/>
            <a:ext cx="279923" cy="1581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extLst>
      <p:ext uri="{BB962C8B-B14F-4D97-AF65-F5344CB8AC3E}">
        <p14:creationId xmlns:p14="http://schemas.microsoft.com/office/powerpoint/2010/main" val="4208502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Section Header" userDrawn="1">
  <p:cSld name="2_Section Header">
    <p:spTree>
      <p:nvGrpSpPr>
        <p:cNvPr id="1" name="Shape 60"/>
        <p:cNvGrpSpPr/>
        <p:nvPr/>
      </p:nvGrpSpPr>
      <p:grpSpPr>
        <a:xfrm>
          <a:off x="0" y="0"/>
          <a:ext cx="0" cy="0"/>
          <a:chOff x="0" y="0"/>
          <a:chExt cx="0" cy="0"/>
        </a:xfrm>
      </p:grpSpPr>
      <p:pic>
        <p:nvPicPr>
          <p:cNvPr id="61" name="Google Shape;61;p31" descr="A person wearing a helmet and running&#10;&#10;Description automatically generated with low confidence"/>
          <p:cNvPicPr preferRelativeResize="0"/>
          <p:nvPr/>
        </p:nvPicPr>
        <p:blipFill rotWithShape="1">
          <a:blip r:embed="rId2">
            <a:alphaModFix/>
          </a:blip>
          <a:srcRect/>
          <a:stretch/>
        </p:blipFill>
        <p:spPr>
          <a:xfrm>
            <a:off x="0" y="0"/>
            <a:ext cx="12192000" cy="4408510"/>
          </a:xfrm>
          <a:prstGeom prst="rect">
            <a:avLst/>
          </a:prstGeom>
          <a:noFill/>
          <a:ln>
            <a:noFill/>
          </a:ln>
        </p:spPr>
      </p:pic>
      <p:sp>
        <p:nvSpPr>
          <p:cNvPr id="64" name="Google Shape;64;p31"/>
          <p:cNvSpPr txBox="1">
            <a:spLocks noGrp="1"/>
          </p:cNvSpPr>
          <p:nvPr>
            <p:ph type="title"/>
          </p:nvPr>
        </p:nvSpPr>
        <p:spPr>
          <a:xfrm>
            <a:off x="1661729" y="4669084"/>
            <a:ext cx="8472871" cy="1362075"/>
          </a:xfrm>
          <a:prstGeom prst="rect">
            <a:avLst/>
          </a:prstGeom>
          <a:noFill/>
          <a:ln>
            <a:noFill/>
          </a:ln>
        </p:spPr>
        <p:txBody>
          <a:bodyPr spcFirstLastPara="1" wrap="square" lIns="91425" tIns="45700" rIns="91425" bIns="45700" anchor="t" anchorCtr="0">
            <a:noAutofit/>
          </a:bodyPr>
          <a:lstStyle>
            <a:lvl1pPr lvl="0" algn="ctr">
              <a:lnSpc>
                <a:spcPct val="95000"/>
              </a:lnSpc>
              <a:spcBef>
                <a:spcPts val="0"/>
              </a:spcBef>
              <a:spcAft>
                <a:spcPts val="0"/>
              </a:spcAft>
              <a:buSzPts val="1400"/>
              <a:buNone/>
              <a:defRPr sz="4000" b="1" cap="none">
                <a:solidFill>
                  <a:schemeClr val="dk1"/>
                </a:solidFill>
              </a:defRPr>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pic>
        <p:nvPicPr>
          <p:cNvPr id="65" name="Google Shape;65;p31" descr="A close up of a sign&#10;&#10;Description automatically generated"/>
          <p:cNvPicPr preferRelativeResize="0"/>
          <p:nvPr/>
        </p:nvPicPr>
        <p:blipFill rotWithShape="1">
          <a:blip r:embed="rId3">
            <a:alphaModFix/>
          </a:blip>
          <a:srcRect/>
          <a:stretch/>
        </p:blipFill>
        <p:spPr>
          <a:xfrm>
            <a:off x="132918" y="5304079"/>
            <a:ext cx="1260475" cy="1471612"/>
          </a:xfrm>
          <a:prstGeom prst="rect">
            <a:avLst/>
          </a:prstGeom>
          <a:noFill/>
          <a:ln>
            <a:noFill/>
          </a:ln>
        </p:spPr>
      </p:pic>
      <p:pic>
        <p:nvPicPr>
          <p:cNvPr id="66" name="Google Shape;66;p31" descr="Text, logo&#10;&#10;Description automatically generated"/>
          <p:cNvPicPr preferRelativeResize="0"/>
          <p:nvPr/>
        </p:nvPicPr>
        <p:blipFill rotWithShape="1">
          <a:blip r:embed="rId4">
            <a:alphaModFix/>
          </a:blip>
          <a:srcRect/>
          <a:stretch/>
        </p:blipFill>
        <p:spPr>
          <a:xfrm>
            <a:off x="10432975" y="5346897"/>
            <a:ext cx="1532049" cy="1362071"/>
          </a:xfrm>
          <a:prstGeom prst="rect">
            <a:avLst/>
          </a:prstGeom>
          <a:noFill/>
          <a:ln>
            <a:noFill/>
          </a:ln>
        </p:spPr>
      </p:pic>
    </p:spTree>
    <p:extLst>
      <p:ext uri="{BB962C8B-B14F-4D97-AF65-F5344CB8AC3E}">
        <p14:creationId xmlns:p14="http://schemas.microsoft.com/office/powerpoint/2010/main" val="4182567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Points of Emphasis">
  <p:cSld name="1_Points of Emphasis">
    <p:spTree>
      <p:nvGrpSpPr>
        <p:cNvPr id="1" name="Shape 67"/>
        <p:cNvGrpSpPr/>
        <p:nvPr/>
      </p:nvGrpSpPr>
      <p:grpSpPr>
        <a:xfrm>
          <a:off x="0" y="0"/>
          <a:ext cx="0" cy="0"/>
          <a:chOff x="0" y="0"/>
          <a:chExt cx="0" cy="0"/>
        </a:xfrm>
      </p:grpSpPr>
      <p:sp>
        <p:nvSpPr>
          <p:cNvPr id="68" name="Google Shape;68;p32"/>
          <p:cNvSpPr txBox="1"/>
          <p:nvPr/>
        </p:nvSpPr>
        <p:spPr>
          <a:xfrm>
            <a:off x="881063" y="49213"/>
            <a:ext cx="4021137" cy="4000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Calibri"/>
                <a:ea typeface="Calibri"/>
                <a:cs typeface="Calibri"/>
                <a:sym typeface="Calibri"/>
              </a:rPr>
              <a:t>Points of Emphasis</a:t>
            </a:r>
            <a:endParaRPr/>
          </a:p>
        </p:txBody>
      </p:sp>
      <p:sp>
        <p:nvSpPr>
          <p:cNvPr id="69" name="Google Shape;69;p32"/>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800" b="1"/>
            </a:lvl1pPr>
            <a:lvl2pPr lvl="1" algn="l">
              <a:lnSpc>
                <a:spcPct val="211111"/>
              </a:lnSpc>
              <a:spcBef>
                <a:spcPts val="0"/>
              </a:spcBef>
              <a:spcAft>
                <a:spcPts val="0"/>
              </a:spcAft>
              <a:buSzPts val="1400"/>
              <a:buNone/>
              <a:defRPr/>
            </a:lvl2pPr>
            <a:lvl3pPr lvl="2" algn="l">
              <a:lnSpc>
                <a:spcPct val="211111"/>
              </a:lnSpc>
              <a:spcBef>
                <a:spcPts val="0"/>
              </a:spcBef>
              <a:spcAft>
                <a:spcPts val="0"/>
              </a:spcAft>
              <a:buSzPts val="1400"/>
              <a:buNone/>
              <a:defRPr/>
            </a:lvl3pPr>
            <a:lvl4pPr lvl="3" algn="l">
              <a:lnSpc>
                <a:spcPct val="211111"/>
              </a:lnSpc>
              <a:spcBef>
                <a:spcPts val="0"/>
              </a:spcBef>
              <a:spcAft>
                <a:spcPts val="0"/>
              </a:spcAft>
              <a:buSzPts val="1400"/>
              <a:buNone/>
              <a:defRPr/>
            </a:lvl4pPr>
            <a:lvl5pPr lvl="4" algn="l">
              <a:lnSpc>
                <a:spcPct val="211111"/>
              </a:lnSpc>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0" name="Google Shape;70;p32"/>
          <p:cNvSpPr txBox="1">
            <a:spLocks noGrp="1"/>
          </p:cNvSpPr>
          <p:nvPr>
            <p:ph type="body" idx="1"/>
          </p:nvPr>
        </p:nvSpPr>
        <p:spPr>
          <a:xfrm>
            <a:off x="1941513" y="1989138"/>
            <a:ext cx="9336087" cy="4338637"/>
          </a:xfrm>
          <a:prstGeom prst="rect">
            <a:avLst/>
          </a:prstGeom>
          <a:noFill/>
          <a:ln>
            <a:noFill/>
          </a:ln>
        </p:spPr>
        <p:txBody>
          <a:bodyPr spcFirstLastPara="1" wrap="square" lIns="91425" tIns="45700" rIns="91425" bIns="45700" anchor="t" anchorCtr="0">
            <a:noAutofit/>
          </a:bodyPr>
          <a:lstStyle>
            <a:lvl1pPr marL="457200" lvl="0" indent="-342900" algn="l">
              <a:spcBef>
                <a:spcPts val="0"/>
              </a:spcBef>
              <a:spcAft>
                <a:spcPts val="0"/>
              </a:spcAft>
              <a:buClr>
                <a:schemeClr val="dk1"/>
              </a:buClr>
              <a:buSzPts val="1800"/>
              <a:buChar char="▪"/>
              <a:defRPr/>
            </a:lvl1pPr>
            <a:lvl2pPr marL="914400" lvl="1" indent="-342900" algn="l">
              <a:spcBef>
                <a:spcPts val="0"/>
              </a:spcBef>
              <a:spcAft>
                <a:spcPts val="0"/>
              </a:spcAft>
              <a:buClr>
                <a:schemeClr val="dk1"/>
              </a:buClr>
              <a:buSzPts val="1800"/>
              <a:buChar char="•"/>
              <a:defRPr/>
            </a:lvl2pPr>
            <a:lvl3pPr marL="1371600" lvl="2" indent="-342900" algn="l">
              <a:spcBef>
                <a:spcPts val="0"/>
              </a:spcBef>
              <a:spcAft>
                <a:spcPts val="0"/>
              </a:spcAft>
              <a:buClr>
                <a:schemeClr val="dk1"/>
              </a:buClr>
              <a:buSzPts val="1800"/>
              <a:buChar char="–"/>
              <a:defRPr/>
            </a:lvl3pPr>
            <a:lvl4pPr marL="1828800" lvl="3" indent="-342900" algn="l">
              <a:spcBef>
                <a:spcPts val="0"/>
              </a:spcBef>
              <a:spcAft>
                <a:spcPts val="0"/>
              </a:spcAft>
              <a:buClr>
                <a:schemeClr val="dk1"/>
              </a:buClr>
              <a:buSzPts val="1800"/>
              <a:buChar char="o"/>
              <a:defRPr/>
            </a:lvl4pPr>
            <a:lvl5pPr marL="2286000" lvl="4" indent="-342900" algn="l">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3" name="Google Shape;73;p32"/>
          <p:cNvSpPr/>
          <p:nvPr/>
        </p:nvSpPr>
        <p:spPr>
          <a:xfrm>
            <a:off x="10757647" y="6441141"/>
            <a:ext cx="1434353" cy="14539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4" name="Google Shape;74;p32"/>
          <p:cNvSpPr/>
          <p:nvPr/>
        </p:nvSpPr>
        <p:spPr>
          <a:xfrm>
            <a:off x="1068817" y="6505871"/>
            <a:ext cx="279923" cy="15811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75" name="Google Shape;75;p32" descr="Text, logo&#10;&#10;Description automatically generated"/>
          <p:cNvPicPr preferRelativeResize="0"/>
          <p:nvPr/>
        </p:nvPicPr>
        <p:blipFill rotWithShape="1">
          <a:blip r:embed="rId2">
            <a:alphaModFix/>
          </a:blip>
          <a:srcRect/>
          <a:stretch/>
        </p:blipFill>
        <p:spPr>
          <a:xfrm>
            <a:off x="10892790" y="5736538"/>
            <a:ext cx="1002145" cy="890959"/>
          </a:xfrm>
          <a:prstGeom prst="rect">
            <a:avLst/>
          </a:prstGeom>
          <a:noFill/>
          <a:ln>
            <a:noFill/>
          </a:ln>
        </p:spPr>
      </p:pic>
    </p:spTree>
    <p:extLst>
      <p:ext uri="{BB962C8B-B14F-4D97-AF65-F5344CB8AC3E}">
        <p14:creationId xmlns:p14="http://schemas.microsoft.com/office/powerpoint/2010/main" val="171498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1/16/2022</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1/16/2022</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978784" y="2051797"/>
            <a:ext cx="4939166" cy="320413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2022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t>Rules &amp; POE</a:t>
            </a: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800" b="0" i="0" u="none" strike="noStrike" kern="1200" cap="none" spc="0" normalizeH="0" baseline="0" noProof="0" dirty="0">
                <a:ln>
                  <a:noFill/>
                </a:ln>
                <a:solidFill>
                  <a:prstClr val="black"/>
                </a:solidFill>
                <a:effectLst/>
                <a:uLnTx/>
                <a:uFillTx/>
                <a:latin typeface="Calibri Light" panose="020F0302020204030204"/>
                <a:ea typeface="+mj-ea"/>
                <a:cs typeface="+mj-cs"/>
              </a:rPr>
            </a:b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695764"/>
            <a:ext cx="4023360" cy="1246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January 16, 2022</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Light" panose="020F0302020204030204"/>
                <a:ea typeface="+mj-ea"/>
                <a:cs typeface="+mj-cs"/>
              </a:rPr>
              <a:t>General Meeting</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2"/>
          <a:stretch>
            <a:fillRect/>
          </a:stretch>
        </p:blipFill>
        <p:spPr>
          <a:xfrm>
            <a:off x="681297" y="2316139"/>
            <a:ext cx="503820" cy="503820"/>
          </a:xfrm>
          <a:prstGeom prst="rect">
            <a:avLst/>
          </a:prstGeom>
        </p:spPr>
      </p:pic>
    </p:spTree>
    <p:extLst>
      <p:ext uri="{BB962C8B-B14F-4D97-AF65-F5344CB8AC3E}">
        <p14:creationId xmlns:p14="http://schemas.microsoft.com/office/powerpoint/2010/main" val="2366570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7"/>
          <p:cNvSpPr txBox="1">
            <a:spLocks noGrp="1"/>
          </p:cNvSpPr>
          <p:nvPr>
            <p:ph type="title"/>
          </p:nvPr>
        </p:nvSpPr>
        <p:spPr>
          <a:xfrm>
            <a:off x="1940985" y="525463"/>
            <a:ext cx="10026649" cy="1204912"/>
          </a:xfrm>
          <a:prstGeom prst="rect">
            <a:avLst/>
          </a:prstGeom>
          <a:noFill/>
          <a:ln>
            <a:noFill/>
          </a:ln>
        </p:spPr>
        <p:txBody>
          <a:bodyPr spcFirstLastPara="1" wrap="square" lIns="91425" tIns="45700" rIns="91425" bIns="45700" anchor="ctr" anchorCtr="0">
            <a:noAutofit/>
          </a:bodyPr>
          <a:lstStyle/>
          <a:p>
            <a:pPr marL="0" lvl="0" indent="0" algn="l" rtl="0">
              <a:lnSpc>
                <a:spcPct val="105555"/>
              </a:lnSpc>
              <a:spcBef>
                <a:spcPts val="0"/>
              </a:spcBef>
              <a:spcAft>
                <a:spcPts val="0"/>
              </a:spcAft>
              <a:buNone/>
            </a:pPr>
            <a:r>
              <a:rPr lang="en-US" sz="3600"/>
              <a:t>COACH ATTIRE</a:t>
            </a:r>
            <a:br>
              <a:rPr lang="en-US" sz="3600"/>
            </a:br>
            <a:r>
              <a:rPr lang="en-US" sz="3600"/>
              <a:t>RULE 3-5-3</a:t>
            </a:r>
            <a:endParaRPr/>
          </a:p>
        </p:txBody>
      </p:sp>
      <p:sp>
        <p:nvSpPr>
          <p:cNvPr id="190" name="Google Shape;190;p7"/>
          <p:cNvSpPr txBox="1"/>
          <p:nvPr/>
        </p:nvSpPr>
        <p:spPr>
          <a:xfrm>
            <a:off x="5351047" y="2307968"/>
            <a:ext cx="6307553" cy="318440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Noto Sans Symbols"/>
              <a:buChar char="▪"/>
            </a:pPr>
            <a:r>
              <a:rPr lang="en-US" sz="3200" dirty="0">
                <a:solidFill>
                  <a:schemeClr val="dk1"/>
                </a:solidFill>
                <a:latin typeface="Calibri"/>
                <a:ea typeface="Calibri"/>
                <a:cs typeface="Calibri"/>
                <a:sym typeface="Calibri"/>
              </a:rPr>
              <a:t>While in live-ball areas, a coach shall be attired in a school uniform or jersey/coaching shirt with slacks, shorts, or other leg coverings in school colors or colors of khaki, black, white or gray. </a:t>
            </a:r>
            <a:endParaRPr sz="3200" dirty="0">
              <a:solidFill>
                <a:srgbClr val="414B56"/>
              </a:solidFill>
              <a:latin typeface="Calibri"/>
              <a:ea typeface="Calibri"/>
              <a:cs typeface="Calibri"/>
              <a:sym typeface="Calibri"/>
            </a:endParaRPr>
          </a:p>
          <a:p>
            <a:pPr marL="342900" marR="0" lvl="0" indent="-177800" algn="l" rtl="0">
              <a:spcBef>
                <a:spcPts val="0"/>
              </a:spcBef>
              <a:spcAft>
                <a:spcPts val="0"/>
              </a:spcAft>
              <a:buClr>
                <a:schemeClr val="dk1"/>
              </a:buClr>
              <a:buSzPts val="2600"/>
              <a:buFont typeface="Noto Sans Symbols"/>
              <a:buNone/>
            </a:pPr>
            <a:endParaRPr sz="2600" dirty="0">
              <a:solidFill>
                <a:schemeClr val="dk1"/>
              </a:solidFill>
              <a:latin typeface="Calibri"/>
              <a:ea typeface="Calibri"/>
              <a:cs typeface="Calibri"/>
              <a:sym typeface="Calibri"/>
            </a:endParaRPr>
          </a:p>
        </p:txBody>
      </p:sp>
      <p:pic>
        <p:nvPicPr>
          <p:cNvPr id="191" name="Google Shape;191;p7" descr="A picture containing text&#10;&#10;Description automatically generated"/>
          <p:cNvPicPr preferRelativeResize="0"/>
          <p:nvPr/>
        </p:nvPicPr>
        <p:blipFill rotWithShape="1">
          <a:blip r:embed="rId3">
            <a:alphaModFix/>
          </a:blip>
          <a:srcRect/>
          <a:stretch/>
        </p:blipFill>
        <p:spPr>
          <a:xfrm>
            <a:off x="1798979" y="2085889"/>
            <a:ext cx="3377893" cy="42466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fade">
                                      <p:cBhvr>
                                        <p:cTn id="7" dur="500"/>
                                        <p:tgtEl>
                                          <p:spTgt spid="19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fade">
                                      <p:cBhvr>
                                        <p:cTn id="11" dur="500"/>
                                        <p:tgtEl>
                                          <p:spTgt spid="1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105c6644b64_0_58"/>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5555"/>
              </a:lnSpc>
              <a:spcBef>
                <a:spcPts val="0"/>
              </a:spcBef>
              <a:spcAft>
                <a:spcPts val="0"/>
              </a:spcAft>
              <a:buNone/>
            </a:pPr>
            <a:r>
              <a:rPr lang="en-US" sz="3600" dirty="0"/>
              <a:t>COACH ATTIRE</a:t>
            </a:r>
            <a:br>
              <a:rPr lang="en-US" sz="3600" dirty="0"/>
            </a:br>
            <a:r>
              <a:rPr lang="en-US" sz="3600" dirty="0"/>
              <a:t>RULE 3-5-3</a:t>
            </a:r>
            <a:endParaRPr dirty="0"/>
          </a:p>
        </p:txBody>
      </p:sp>
      <p:sp>
        <p:nvSpPr>
          <p:cNvPr id="2" name="Text Placeholder 1">
            <a:extLst>
              <a:ext uri="{FF2B5EF4-FFF2-40B4-BE49-F238E27FC236}">
                <a16:creationId xmlns:a16="http://schemas.microsoft.com/office/drawing/2014/main" id="{23AA90B9-DEE9-4BF6-87FE-208592C3BF2F}"/>
              </a:ext>
            </a:extLst>
          </p:cNvPr>
          <p:cNvSpPr>
            <a:spLocks noGrp="1"/>
          </p:cNvSpPr>
          <p:nvPr>
            <p:ph type="body" idx="1"/>
          </p:nvPr>
        </p:nvSpPr>
        <p:spPr>
          <a:xfrm>
            <a:off x="5320146" y="1989138"/>
            <a:ext cx="5777345" cy="4338637"/>
          </a:xfrm>
        </p:spPr>
        <p:txBody>
          <a:bodyPr/>
          <a:lstStyle/>
          <a:p>
            <a:r>
              <a:rPr lang="en-US" sz="2800" dirty="0"/>
              <a:t>Coaches can wear any style of leg covering</a:t>
            </a:r>
          </a:p>
          <a:p>
            <a:pPr lvl="1"/>
            <a:r>
              <a:rPr lang="en-US" sz="2800" dirty="0"/>
              <a:t>Stretch pants – ok</a:t>
            </a:r>
          </a:p>
          <a:p>
            <a:pPr lvl="1"/>
            <a:r>
              <a:rPr lang="en-US" sz="2800" dirty="0">
                <a:highlight>
                  <a:srgbClr val="FFFF00"/>
                </a:highlight>
              </a:rPr>
              <a:t>Jeans – Not ok</a:t>
            </a:r>
          </a:p>
          <a:p>
            <a:r>
              <a:rPr lang="en-US" sz="2800" dirty="0"/>
              <a:t>If color worn is not permissible:</a:t>
            </a:r>
          </a:p>
          <a:p>
            <a:pPr lvl="1"/>
            <a:r>
              <a:rPr lang="en-US" sz="2800" dirty="0"/>
              <a:t>Ask for them to change</a:t>
            </a:r>
          </a:p>
          <a:p>
            <a:pPr lvl="1"/>
            <a:r>
              <a:rPr lang="en-US" sz="2800" dirty="0"/>
              <a:t>Yes, play on</a:t>
            </a:r>
          </a:p>
          <a:p>
            <a:pPr lvl="1"/>
            <a:r>
              <a:rPr lang="en-US" sz="2800" i="1" dirty="0">
                <a:solidFill>
                  <a:schemeClr val="accent2"/>
                </a:solidFill>
              </a:rPr>
              <a:t>No, play on, submit UIL incident report via TASO web site after the game</a:t>
            </a:r>
          </a:p>
          <a:p>
            <a:endParaRPr lang="en-US" dirty="0"/>
          </a:p>
        </p:txBody>
      </p:sp>
      <p:pic>
        <p:nvPicPr>
          <p:cNvPr id="9" name="Google Shape;191;p7" descr="A picture containing text&#10;&#10;Description automatically generated">
            <a:extLst>
              <a:ext uri="{FF2B5EF4-FFF2-40B4-BE49-F238E27FC236}">
                <a16:creationId xmlns:a16="http://schemas.microsoft.com/office/drawing/2014/main" id="{1FD3BF3D-306B-4EF5-92D9-3DB52AC1A8C6}"/>
              </a:ext>
            </a:extLst>
          </p:cNvPr>
          <p:cNvPicPr preferRelativeResize="0"/>
          <p:nvPr/>
        </p:nvPicPr>
        <p:blipFill rotWithShape="1">
          <a:blip r:embed="rId3">
            <a:alphaModFix/>
          </a:blip>
          <a:srcRect/>
          <a:stretch/>
        </p:blipFill>
        <p:spPr>
          <a:xfrm>
            <a:off x="1798979" y="2085889"/>
            <a:ext cx="3377893" cy="4246648"/>
          </a:xfrm>
          <a:prstGeom prst="rect">
            <a:avLst/>
          </a:prstGeom>
          <a:noFill/>
          <a:ln>
            <a:noFill/>
          </a:ln>
        </p:spPr>
      </p:pic>
    </p:spTree>
    <p:extLst>
      <p:ext uri="{BB962C8B-B14F-4D97-AF65-F5344CB8AC3E}">
        <p14:creationId xmlns:p14="http://schemas.microsoft.com/office/powerpoint/2010/main" val="30584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BENCH AND FIELD CONDUCT</a:t>
            </a:r>
            <a:br>
              <a:rPr lang="en-US" dirty="0"/>
            </a:br>
            <a:r>
              <a:rPr lang="en-US" dirty="0"/>
              <a:t>RULE 3-6-21,PENALTY (NEW)</a:t>
            </a:r>
            <a:endParaRPr dirty="0"/>
          </a:p>
        </p:txBody>
      </p:sp>
      <p:sp>
        <p:nvSpPr>
          <p:cNvPr id="206" name="Google Shape;206;p8"/>
          <p:cNvSpPr txBox="1">
            <a:spLocks noGrp="1"/>
          </p:cNvSpPr>
          <p:nvPr>
            <p:ph type="body" idx="1"/>
          </p:nvPr>
        </p:nvSpPr>
        <p:spPr>
          <a:xfrm>
            <a:off x="1721707" y="5442852"/>
            <a:ext cx="9003443" cy="88968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000"/>
              <a:buNone/>
            </a:pPr>
            <a:r>
              <a:rPr lang="en-US" sz="2000" dirty="0">
                <a:latin typeface="Calibri"/>
                <a:ea typeface="Calibri"/>
                <a:cs typeface="Calibri"/>
                <a:sym typeface="Calibri"/>
              </a:rPr>
              <a:t>Batters shall not use a damaged bat that was previously removed from the game by an umpire.  </a:t>
            </a:r>
            <a:r>
              <a:rPr lang="en-US" sz="2000" b="1" i="1" dirty="0">
                <a:solidFill>
                  <a:schemeClr val="accent2"/>
                </a:solidFill>
                <a:latin typeface="Calibri"/>
                <a:ea typeface="Calibri"/>
                <a:cs typeface="Calibri"/>
                <a:sym typeface="Calibri"/>
              </a:rPr>
              <a:t>PENALTY: </a:t>
            </a:r>
            <a:r>
              <a:rPr lang="en-US" sz="2000" i="1" dirty="0">
                <a:solidFill>
                  <a:schemeClr val="accent2"/>
                </a:solidFill>
                <a:latin typeface="Calibri"/>
                <a:ea typeface="Calibri"/>
                <a:cs typeface="Calibri"/>
                <a:sym typeface="Calibri"/>
              </a:rPr>
              <a:t>The batter shall be called out and the batter and head coach shall be restricted to the dugout for the remainder of the game. </a:t>
            </a:r>
            <a:endParaRPr sz="2000" i="1" dirty="0">
              <a:solidFill>
                <a:schemeClr val="accent2"/>
              </a:solidFill>
              <a:latin typeface="Calibri"/>
              <a:ea typeface="Calibri"/>
              <a:cs typeface="Calibri"/>
              <a:sym typeface="Calibri"/>
            </a:endParaRPr>
          </a:p>
        </p:txBody>
      </p:sp>
      <p:pic>
        <p:nvPicPr>
          <p:cNvPr id="207" name="Google Shape;207;p8" descr="A group of people playing baseball&#10;&#10;Description automatically generated with low confidence"/>
          <p:cNvPicPr preferRelativeResize="0"/>
          <p:nvPr/>
        </p:nvPicPr>
        <p:blipFill rotWithShape="1">
          <a:blip r:embed="rId3">
            <a:alphaModFix/>
          </a:blip>
          <a:srcRect/>
          <a:stretch/>
        </p:blipFill>
        <p:spPr>
          <a:xfrm>
            <a:off x="2385828" y="2009601"/>
            <a:ext cx="7883039" cy="33980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7"/>
                                        </p:tgtEl>
                                        <p:attrNameLst>
                                          <p:attrName>style.visibility</p:attrName>
                                        </p:attrNameLst>
                                      </p:cBhvr>
                                      <p:to>
                                        <p:strVal val="visible"/>
                                      </p:to>
                                    </p:set>
                                    <p:animEffect transition="in" filter="fade">
                                      <p:cBhvr>
                                        <p:cTn id="7" dur="500"/>
                                        <p:tgtEl>
                                          <p:spTgt spid="2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6">
                                            <p:txEl>
                                              <p:pRg st="0" end="0"/>
                                            </p:txEl>
                                          </p:spTgt>
                                        </p:tgtEl>
                                        <p:attrNameLst>
                                          <p:attrName>style.visibility</p:attrName>
                                        </p:attrNameLst>
                                      </p:cBhvr>
                                      <p:to>
                                        <p:strVal val="visible"/>
                                      </p:to>
                                    </p:set>
                                    <p:animEffect transition="in" filter="fade">
                                      <p:cBhvr>
                                        <p:cTn id="11" dur="500"/>
                                        <p:tgtEl>
                                          <p:spTgt spid="2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g105c6644b64_0_23"/>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INFRACTIONS BY PITCHER (FP)</a:t>
            </a:r>
            <a:br>
              <a:rPr lang="en-US"/>
            </a:br>
            <a:r>
              <a:rPr lang="en-US"/>
              <a:t>RULE 6-2-2 &amp; NOTE (NEW)</a:t>
            </a:r>
            <a:endParaRPr/>
          </a:p>
        </p:txBody>
      </p:sp>
      <p:sp>
        <p:nvSpPr>
          <p:cNvPr id="222" name="Google Shape;222;g105c6644b64_0_23"/>
          <p:cNvSpPr txBox="1">
            <a:spLocks noGrp="1"/>
          </p:cNvSpPr>
          <p:nvPr>
            <p:ph type="body" idx="1"/>
          </p:nvPr>
        </p:nvSpPr>
        <p:spPr>
          <a:xfrm>
            <a:off x="6483179" y="1989138"/>
            <a:ext cx="5484984" cy="433863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Pitchers are prohibited from wearing anything on the pitching hand, wrist, arm or thighs which the umpire judges to be distracting to the batter.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This language has been moved out of the penalty for 6-2-2 and a new note was created to clarify distracting items fall under equipment and are not subject to an illegal pitch penalty.</a:t>
            </a:r>
            <a:endParaRPr sz="2400" dirty="0">
              <a:latin typeface="Calibri"/>
              <a:ea typeface="Calibri"/>
              <a:cs typeface="Calibri"/>
              <a:sym typeface="Calibri"/>
            </a:endParaRPr>
          </a:p>
        </p:txBody>
      </p:sp>
      <p:pic>
        <p:nvPicPr>
          <p:cNvPr id="223" name="Google Shape;223;g105c6644b64_0_23" descr="A picture containing text, vector graphics&#10;&#10;Description automatically generated"/>
          <p:cNvPicPr preferRelativeResize="0"/>
          <p:nvPr/>
        </p:nvPicPr>
        <p:blipFill rotWithShape="1">
          <a:blip r:embed="rId3">
            <a:alphaModFix/>
          </a:blip>
          <a:srcRect/>
          <a:stretch/>
        </p:blipFill>
        <p:spPr>
          <a:xfrm>
            <a:off x="1659430" y="2001104"/>
            <a:ext cx="4823749" cy="44489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500"/>
                                        <p:tgtEl>
                                          <p:spTgt spid="2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2">
                                            <p:txEl>
                                              <p:pRg st="0" end="0"/>
                                            </p:txEl>
                                          </p:spTgt>
                                        </p:tgtEl>
                                        <p:attrNameLst>
                                          <p:attrName>style.visibility</p:attrName>
                                        </p:attrNameLst>
                                      </p:cBhvr>
                                      <p:to>
                                        <p:strVal val="visible"/>
                                      </p:to>
                                    </p:set>
                                    <p:animEffect transition="in" filter="fade">
                                      <p:cBhvr>
                                        <p:cTn id="11" dur="500"/>
                                        <p:tgtEl>
                                          <p:spTgt spid="22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22">
                                            <p:txEl>
                                              <p:pRg st="1" end="1"/>
                                            </p:txEl>
                                          </p:spTgt>
                                        </p:tgtEl>
                                        <p:attrNameLst>
                                          <p:attrName>style.visibility</p:attrName>
                                        </p:attrNameLst>
                                      </p:cBhvr>
                                      <p:to>
                                        <p:strVal val="visible"/>
                                      </p:to>
                                    </p:set>
                                    <p:animEffect transition="in" filter="fade">
                                      <p:cBhvr>
                                        <p:cTn id="16" dur="500"/>
                                        <p:tgtEl>
                                          <p:spTgt spid="2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g105c6644b64_0_16"/>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INFRACTIONS BY PITCHER (FP)</a:t>
            </a:r>
            <a:br>
              <a:rPr lang="en-US"/>
            </a:br>
            <a:r>
              <a:rPr lang="en-US"/>
              <a:t>RULE 6-2-2 &amp; NOTE (NEW)</a:t>
            </a:r>
            <a:endParaRPr/>
          </a:p>
        </p:txBody>
      </p:sp>
      <p:sp>
        <p:nvSpPr>
          <p:cNvPr id="230" name="Google Shape;230;g105c6644b64_0_16"/>
          <p:cNvSpPr txBox="1">
            <a:spLocks noGrp="1"/>
          </p:cNvSpPr>
          <p:nvPr>
            <p:ph type="body" idx="1"/>
          </p:nvPr>
        </p:nvSpPr>
        <p:spPr>
          <a:xfrm>
            <a:off x="6483180" y="2106886"/>
            <a:ext cx="5007700" cy="41226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3600" dirty="0"/>
              <a:t>What distracts you as an official?</a:t>
            </a:r>
            <a:endParaRPr sz="3600" dirty="0"/>
          </a:p>
          <a:p>
            <a:pPr marL="342900" lvl="0" indent="-342900" algn="l" rtl="0">
              <a:spcBef>
                <a:spcPts val="1200"/>
              </a:spcBef>
              <a:spcAft>
                <a:spcPts val="0"/>
              </a:spcAft>
              <a:buClr>
                <a:schemeClr val="accent2"/>
              </a:buClr>
              <a:buSzPts val="2400"/>
              <a:buChar char="▪"/>
            </a:pPr>
            <a:r>
              <a:rPr lang="en-US" sz="3600" i="1" dirty="0">
                <a:solidFill>
                  <a:schemeClr val="accent2"/>
                </a:solidFill>
              </a:rPr>
              <a:t>What would you do if a coach or player brought it to your attention?</a:t>
            </a:r>
            <a:endParaRPr sz="3600" i="1" dirty="0">
              <a:solidFill>
                <a:schemeClr val="accent2"/>
              </a:solidFill>
            </a:endParaRPr>
          </a:p>
        </p:txBody>
      </p:sp>
      <p:pic>
        <p:nvPicPr>
          <p:cNvPr id="231" name="Google Shape;231;g105c6644b64_0_16" descr="A picture containing text, vector graphics&#10;&#10;Description automatically generated"/>
          <p:cNvPicPr preferRelativeResize="0"/>
          <p:nvPr/>
        </p:nvPicPr>
        <p:blipFill rotWithShape="1">
          <a:blip r:embed="rId3">
            <a:alphaModFix/>
          </a:blip>
          <a:srcRect/>
          <a:stretch/>
        </p:blipFill>
        <p:spPr>
          <a:xfrm>
            <a:off x="1659430" y="2001104"/>
            <a:ext cx="4823749" cy="444893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1"/>
                                        </p:tgtEl>
                                        <p:attrNameLst>
                                          <p:attrName>style.visibility</p:attrName>
                                        </p:attrNameLst>
                                      </p:cBhvr>
                                      <p:to>
                                        <p:strVal val="visible"/>
                                      </p:to>
                                    </p:set>
                                    <p:animEffect transition="in" filter="fade">
                                      <p:cBhvr>
                                        <p:cTn id="7" dur="500"/>
                                        <p:tgtEl>
                                          <p:spTgt spid="2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0">
                                            <p:txEl>
                                              <p:pRg st="0" end="0"/>
                                            </p:txEl>
                                          </p:spTgt>
                                        </p:tgtEl>
                                        <p:attrNameLst>
                                          <p:attrName>style.visibility</p:attrName>
                                        </p:attrNameLst>
                                      </p:cBhvr>
                                      <p:to>
                                        <p:strVal val="visible"/>
                                      </p:to>
                                    </p:set>
                                    <p:animEffect transition="in" filter="fade">
                                      <p:cBhvr>
                                        <p:cTn id="11" dur="500"/>
                                        <p:tgtEl>
                                          <p:spTgt spid="23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30">
                                            <p:txEl>
                                              <p:pRg st="1" end="1"/>
                                            </p:txEl>
                                          </p:spTgt>
                                        </p:tgtEl>
                                        <p:attrNameLst>
                                          <p:attrName>style.visibility</p:attrName>
                                        </p:attrNameLst>
                                      </p:cBhvr>
                                      <p:to>
                                        <p:strVal val="visible"/>
                                      </p:to>
                                    </p:set>
                                    <p:animEffect transition="in" filter="fade">
                                      <p:cBhvr>
                                        <p:cTn id="16" dur="500"/>
                                        <p:tgtEl>
                                          <p:spTgt spid="2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0"/>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DAMAGED BAT</a:t>
            </a:r>
            <a:br>
              <a:rPr lang="en-US" dirty="0"/>
            </a:br>
            <a:r>
              <a:rPr lang="en-US" dirty="0"/>
              <a:t>RULE 7-4-15, PENALTY (NEW)</a:t>
            </a:r>
            <a:endParaRPr dirty="0"/>
          </a:p>
        </p:txBody>
      </p:sp>
      <p:pic>
        <p:nvPicPr>
          <p:cNvPr id="238" name="Google Shape;238;p10" descr="Text&#10;&#10;Description automatically generated with low confidence"/>
          <p:cNvPicPr preferRelativeResize="0"/>
          <p:nvPr/>
        </p:nvPicPr>
        <p:blipFill rotWithShape="1">
          <a:blip r:embed="rId3">
            <a:alphaModFix/>
          </a:blip>
          <a:srcRect/>
          <a:stretch/>
        </p:blipFill>
        <p:spPr>
          <a:xfrm>
            <a:off x="1614130" y="1948351"/>
            <a:ext cx="3996436" cy="4422286"/>
          </a:xfrm>
          <a:prstGeom prst="rect">
            <a:avLst/>
          </a:prstGeom>
          <a:noFill/>
          <a:ln>
            <a:noFill/>
          </a:ln>
        </p:spPr>
      </p:pic>
      <p:sp>
        <p:nvSpPr>
          <p:cNvPr id="239" name="Google Shape;239;p10"/>
          <p:cNvSpPr txBox="1"/>
          <p:nvPr/>
        </p:nvSpPr>
        <p:spPr>
          <a:xfrm>
            <a:off x="5754916" y="2137786"/>
            <a:ext cx="5613300" cy="286232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3600"/>
              <a:buFont typeface="Noto Sans Symbols"/>
              <a:buChar char="▪"/>
            </a:pPr>
            <a:r>
              <a:rPr lang="en-US" sz="3600" dirty="0">
                <a:solidFill>
                  <a:schemeClr val="dk1"/>
                </a:solidFill>
                <a:latin typeface="Calibri"/>
                <a:ea typeface="Calibri"/>
                <a:cs typeface="Calibri"/>
                <a:sym typeface="Calibri"/>
              </a:rPr>
              <a:t>Adds language to identify a batter entering the batter’s box with a damaged bat previously removed from the game is out.</a:t>
            </a:r>
            <a:endParaRPr sz="36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8"/>
                                        </p:tgtEl>
                                        <p:attrNameLst>
                                          <p:attrName>style.visibility</p:attrName>
                                        </p:attrNameLst>
                                      </p:cBhvr>
                                      <p:to>
                                        <p:strVal val="visible"/>
                                      </p:to>
                                    </p:set>
                                    <p:animEffect transition="in" filter="fade">
                                      <p:cBhvr>
                                        <p:cTn id="7" dur="500"/>
                                        <p:tgtEl>
                                          <p:spTgt spid="2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9">
                                            <p:txEl>
                                              <p:pRg st="0" end="0"/>
                                            </p:txEl>
                                          </p:spTgt>
                                        </p:tgtEl>
                                        <p:attrNameLst>
                                          <p:attrName>style.visibility</p:attrName>
                                        </p:attrNameLst>
                                      </p:cBhvr>
                                      <p:to>
                                        <p:strVal val="visible"/>
                                      </p:to>
                                    </p:set>
                                    <p:animEffect transition="in" filter="fade">
                                      <p:cBhvr>
                                        <p:cTn id="11" dur="500"/>
                                        <p:tgtEl>
                                          <p:spTgt spid="2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1"/>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BATTER-RUNNER IS OUT</a:t>
            </a:r>
            <a:br>
              <a:rPr lang="en-US"/>
            </a:br>
            <a:r>
              <a:rPr lang="en-US"/>
              <a:t>RULE 8-2-6</a:t>
            </a:r>
            <a:endParaRPr/>
          </a:p>
        </p:txBody>
      </p:sp>
      <p:sp>
        <p:nvSpPr>
          <p:cNvPr id="254" name="Google Shape;254;p11"/>
          <p:cNvSpPr txBox="1">
            <a:spLocks noGrp="1"/>
          </p:cNvSpPr>
          <p:nvPr>
            <p:ph type="body" idx="1"/>
          </p:nvPr>
        </p:nvSpPr>
        <p:spPr>
          <a:xfrm>
            <a:off x="6096000" y="2286385"/>
            <a:ext cx="5871634" cy="36822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3600">
                <a:latin typeface="Calibri"/>
                <a:ea typeface="Calibri"/>
                <a:cs typeface="Calibri"/>
                <a:sym typeface="Calibri"/>
              </a:rPr>
              <a:t>A runner is considered outside the running lane if either foot last contacted the ground completely outside the lane. </a:t>
            </a:r>
            <a:endParaRPr sz="3600">
              <a:latin typeface="Calibri"/>
              <a:ea typeface="Calibri"/>
              <a:cs typeface="Calibri"/>
              <a:sym typeface="Calibri"/>
            </a:endParaRPr>
          </a:p>
        </p:txBody>
      </p:sp>
      <p:pic>
        <p:nvPicPr>
          <p:cNvPr id="255" name="Google Shape;255;p11" descr="A picture containing text, automaton&#10;&#10;Description automatically generated"/>
          <p:cNvPicPr preferRelativeResize="0"/>
          <p:nvPr/>
        </p:nvPicPr>
        <p:blipFill rotWithShape="1">
          <a:blip r:embed="rId3">
            <a:alphaModFix/>
          </a:blip>
          <a:srcRect/>
          <a:stretch/>
        </p:blipFill>
        <p:spPr>
          <a:xfrm>
            <a:off x="1750381" y="1994239"/>
            <a:ext cx="4079227" cy="4389248"/>
          </a:xfrm>
          <a:prstGeom prst="rect">
            <a:avLst/>
          </a:prstGeom>
          <a:noFill/>
          <a:ln>
            <a:noFill/>
          </a:ln>
        </p:spPr>
      </p:pic>
    </p:spTree>
    <p:extLst>
      <p:ext uri="{BB962C8B-B14F-4D97-AF65-F5344CB8AC3E}">
        <p14:creationId xmlns:p14="http://schemas.microsoft.com/office/powerpoint/2010/main" val="378428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500"/>
                                        <p:tgtEl>
                                          <p:spTgt spid="2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4">
                                            <p:txEl>
                                              <p:pRg st="0" end="0"/>
                                            </p:txEl>
                                          </p:spTgt>
                                        </p:tgtEl>
                                        <p:attrNameLst>
                                          <p:attrName>style.visibility</p:attrName>
                                        </p:attrNameLst>
                                      </p:cBhvr>
                                      <p:to>
                                        <p:strVal val="visible"/>
                                      </p:to>
                                    </p:set>
                                    <p:animEffect transition="in" filter="fade">
                                      <p:cBhvr>
                                        <p:cTn id="11" dur="500"/>
                                        <p:tgtEl>
                                          <p:spTgt spid="2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g105c6644b64_0_51"/>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BATTER-RUNNER IS OUT</a:t>
            </a:r>
            <a:br>
              <a:rPr lang="en-US"/>
            </a:br>
            <a:r>
              <a:rPr lang="en-US"/>
              <a:t>RULE 8-2-6</a:t>
            </a:r>
            <a:endParaRPr/>
          </a:p>
        </p:txBody>
      </p:sp>
      <p:sp>
        <p:nvSpPr>
          <p:cNvPr id="262" name="Google Shape;262;g105c6644b64_0_51"/>
          <p:cNvSpPr txBox="1">
            <a:spLocks noGrp="1"/>
          </p:cNvSpPr>
          <p:nvPr>
            <p:ph type="body" idx="1"/>
          </p:nvPr>
        </p:nvSpPr>
        <p:spPr>
          <a:xfrm>
            <a:off x="6096000" y="2286385"/>
            <a:ext cx="5871600" cy="36822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3600" dirty="0"/>
              <a:t>Past rule stated “if either foot is completely outside the lane and in contact with the ground”</a:t>
            </a:r>
            <a:endParaRPr sz="3600" dirty="0"/>
          </a:p>
          <a:p>
            <a:pPr marL="342900" lvl="0" indent="-342900" algn="l" rtl="0">
              <a:spcBef>
                <a:spcPts val="1200"/>
              </a:spcBef>
              <a:spcAft>
                <a:spcPts val="0"/>
              </a:spcAft>
              <a:buClr>
                <a:schemeClr val="accent2"/>
              </a:buClr>
              <a:buSzPts val="3600"/>
              <a:buChar char="▪"/>
            </a:pPr>
            <a:r>
              <a:rPr lang="en-US" sz="3600" i="1" dirty="0">
                <a:solidFill>
                  <a:schemeClr val="accent2"/>
                </a:solidFill>
              </a:rPr>
              <a:t>How will you call this? </a:t>
            </a:r>
            <a:endParaRPr sz="3600" i="1" dirty="0">
              <a:solidFill>
                <a:schemeClr val="accent2"/>
              </a:solidFill>
            </a:endParaRPr>
          </a:p>
        </p:txBody>
      </p:sp>
      <p:pic>
        <p:nvPicPr>
          <p:cNvPr id="263" name="Google Shape;263;g105c6644b64_0_51" descr="A picture containing text, automaton&#10;&#10;Description automatically generated"/>
          <p:cNvPicPr preferRelativeResize="0"/>
          <p:nvPr/>
        </p:nvPicPr>
        <p:blipFill rotWithShape="1">
          <a:blip r:embed="rId3">
            <a:alphaModFix/>
          </a:blip>
          <a:srcRect/>
          <a:stretch/>
        </p:blipFill>
        <p:spPr>
          <a:xfrm>
            <a:off x="1750381" y="1994239"/>
            <a:ext cx="4079228" cy="4389248"/>
          </a:xfrm>
          <a:prstGeom prst="rect">
            <a:avLst/>
          </a:prstGeom>
          <a:noFill/>
          <a:ln>
            <a:noFill/>
          </a:ln>
        </p:spPr>
      </p:pic>
    </p:spTree>
    <p:extLst>
      <p:ext uri="{BB962C8B-B14F-4D97-AF65-F5344CB8AC3E}">
        <p14:creationId xmlns:p14="http://schemas.microsoft.com/office/powerpoint/2010/main" val="338545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2">
                                            <p:txEl>
                                              <p:pRg st="0" end="0"/>
                                            </p:txEl>
                                          </p:spTgt>
                                        </p:tgtEl>
                                        <p:attrNameLst>
                                          <p:attrName>style.visibility</p:attrName>
                                        </p:attrNameLst>
                                      </p:cBhvr>
                                      <p:to>
                                        <p:strVal val="visible"/>
                                      </p:to>
                                    </p:set>
                                    <p:animEffect transition="in" filter="fade">
                                      <p:cBhvr>
                                        <p:cTn id="11" dur="500"/>
                                        <p:tgtEl>
                                          <p:spTgt spid="26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62">
                                            <p:txEl>
                                              <p:pRg st="1" end="1"/>
                                            </p:txEl>
                                          </p:spTgt>
                                        </p:tgtEl>
                                        <p:attrNameLst>
                                          <p:attrName>style.visibility</p:attrName>
                                        </p:attrNameLst>
                                      </p:cBhvr>
                                      <p:to>
                                        <p:strVal val="visible"/>
                                      </p:to>
                                    </p:set>
                                    <p:animEffect transition="in" filter="fade">
                                      <p:cBhvr>
                                        <p:cTn id="16" dur="500"/>
                                        <p:tgtEl>
                                          <p:spTgt spid="2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title"/>
          </p:nvPr>
        </p:nvSpPr>
        <p:spPr>
          <a:xfrm>
            <a:off x="1763721" y="4756524"/>
            <a:ext cx="8351829" cy="17242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2022 NFHS SOFTBALL RULES</a:t>
            </a:r>
            <a:br>
              <a:rPr lang="en-US"/>
            </a:br>
            <a:r>
              <a:rPr lang="en-US" sz="5400" i="1"/>
              <a:t>MAJOR EDITORIAL CHANGES</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14"/>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PITCHER</a:t>
            </a:r>
            <a:br>
              <a:rPr lang="en-US"/>
            </a:br>
            <a:r>
              <a:rPr lang="en-US"/>
              <a:t>RULE 2-44</a:t>
            </a:r>
            <a:endParaRPr/>
          </a:p>
        </p:txBody>
      </p:sp>
      <p:sp>
        <p:nvSpPr>
          <p:cNvPr id="283" name="Google Shape;283;p14"/>
          <p:cNvSpPr txBox="1">
            <a:spLocks noGrp="1"/>
          </p:cNvSpPr>
          <p:nvPr>
            <p:ph type="body" idx="1"/>
          </p:nvPr>
        </p:nvSpPr>
        <p:spPr>
          <a:xfrm>
            <a:off x="7302500" y="2147824"/>
            <a:ext cx="4032250" cy="40624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200"/>
              <a:buChar char="▪"/>
            </a:pPr>
            <a:r>
              <a:rPr lang="en-US" sz="3200" dirty="0"/>
              <a:t>The pitcher is the player who is </a:t>
            </a:r>
            <a:r>
              <a:rPr lang="en-US" sz="3200" strike="sngStrike" dirty="0">
                <a:solidFill>
                  <a:schemeClr val="accent2"/>
                </a:solidFill>
                <a:latin typeface="Calibri"/>
                <a:ea typeface="Calibri"/>
                <a:cs typeface="Calibri"/>
                <a:sym typeface="Calibri"/>
              </a:rPr>
              <a:t>designated in the scorebook as being</a:t>
            </a:r>
            <a:r>
              <a:rPr lang="en-US" sz="3200" dirty="0">
                <a:solidFill>
                  <a:schemeClr val="accent2"/>
                </a:solidFill>
                <a:latin typeface="Calibri"/>
                <a:ea typeface="Calibri"/>
                <a:cs typeface="Calibri"/>
                <a:sym typeface="Calibri"/>
              </a:rPr>
              <a:t> </a:t>
            </a:r>
            <a:r>
              <a:rPr lang="en-US" sz="3200" dirty="0"/>
              <a:t>responsible for delivering (pitching) the ball to the batter. </a:t>
            </a:r>
            <a:endParaRPr dirty="0"/>
          </a:p>
        </p:txBody>
      </p:sp>
      <p:pic>
        <p:nvPicPr>
          <p:cNvPr id="284" name="Google Shape;284;p14" descr="A picture containing text, athletic game, sport&#10;&#10;Description automatically generated"/>
          <p:cNvPicPr preferRelativeResize="0"/>
          <p:nvPr/>
        </p:nvPicPr>
        <p:blipFill rotWithShape="1">
          <a:blip r:embed="rId3">
            <a:alphaModFix/>
          </a:blip>
          <a:srcRect/>
          <a:stretch/>
        </p:blipFill>
        <p:spPr>
          <a:xfrm>
            <a:off x="1582927" y="2040636"/>
            <a:ext cx="5734481" cy="41696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3">
                                            <p:txEl>
                                              <p:pRg st="0" end="0"/>
                                            </p:txEl>
                                          </p:spTgt>
                                        </p:tgtEl>
                                        <p:attrNameLst>
                                          <p:attrName>style.visibility</p:attrName>
                                        </p:attrNameLst>
                                      </p:cBhvr>
                                      <p:to>
                                        <p:strVal val="visible"/>
                                      </p:to>
                                    </p:set>
                                    <p:animEffect transition="in" filter="fade">
                                      <p:cBhvr>
                                        <p:cTn id="11" dur="500"/>
                                        <p:tgtEl>
                                          <p:spTgt spid="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2"/>
          <p:cNvSpPr txBox="1">
            <a:spLocks noGrp="1"/>
          </p:cNvSpPr>
          <p:nvPr>
            <p:ph type="title"/>
          </p:nvPr>
        </p:nvSpPr>
        <p:spPr>
          <a:xfrm>
            <a:off x="1763721" y="4756524"/>
            <a:ext cx="8351829" cy="17242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dirty="0"/>
              <a:t>2022 NFHS SOFTBALL RULES</a:t>
            </a:r>
            <a:br>
              <a:rPr lang="en-US" dirty="0"/>
            </a:br>
            <a:r>
              <a:rPr lang="en-US" sz="4800" i="1" dirty="0"/>
              <a:t>RULE’S CHANGES/CLARIFICATION</a:t>
            </a:r>
            <a:endParaRPr sz="4800" i="1" dirty="0"/>
          </a:p>
        </p:txBody>
      </p:sp>
    </p:spTree>
    <p:extLst>
      <p:ext uri="{BB962C8B-B14F-4D97-AF65-F5344CB8AC3E}">
        <p14:creationId xmlns:p14="http://schemas.microsoft.com/office/powerpoint/2010/main" val="3803298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g105c6644b64_0_72"/>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PITCHER</a:t>
            </a:r>
            <a:br>
              <a:rPr lang="en-US"/>
            </a:br>
            <a:r>
              <a:rPr lang="en-US"/>
              <a:t>RULE 2-44</a:t>
            </a:r>
            <a:endParaRPr/>
          </a:p>
        </p:txBody>
      </p:sp>
      <p:sp>
        <p:nvSpPr>
          <p:cNvPr id="291" name="Google Shape;291;g105c6644b64_0_72"/>
          <p:cNvSpPr txBox="1">
            <a:spLocks noGrp="1"/>
          </p:cNvSpPr>
          <p:nvPr>
            <p:ph type="body" idx="1"/>
          </p:nvPr>
        </p:nvSpPr>
        <p:spPr>
          <a:xfrm>
            <a:off x="7302500" y="2147824"/>
            <a:ext cx="3891973" cy="3519600"/>
          </a:xfrm>
          <a:prstGeom prst="rect">
            <a:avLst/>
          </a:prstGeom>
          <a:noFill/>
          <a:ln>
            <a:noFill/>
          </a:ln>
        </p:spPr>
        <p:txBody>
          <a:bodyPr spcFirstLastPara="1" wrap="square" lIns="91425" tIns="45700" rIns="91425" bIns="45700" anchor="t" anchorCtr="0">
            <a:noAutofit/>
          </a:bodyPr>
          <a:lstStyle/>
          <a:p>
            <a:pPr marL="346075" lvl="0" indent="-346075" algn="l" rtl="0">
              <a:spcBef>
                <a:spcPts val="0"/>
              </a:spcBef>
              <a:spcAft>
                <a:spcPts val="0"/>
              </a:spcAft>
              <a:buClr>
                <a:schemeClr val="dk1"/>
              </a:buClr>
              <a:buSzPct val="67000"/>
              <a:buFont typeface="Wingdings" panose="05000000000000000000" pitchFamily="2" charset="2"/>
              <a:buChar char="§"/>
            </a:pPr>
            <a:r>
              <a:rPr lang="en-US" sz="4000" dirty="0"/>
              <a:t>Do we ever see a scorebook?  </a:t>
            </a:r>
            <a:endParaRPr sz="4000" dirty="0"/>
          </a:p>
          <a:p>
            <a:pPr marL="346075" indent="-346075">
              <a:buClr>
                <a:schemeClr val="accent2"/>
              </a:buClr>
              <a:buSzPct val="67000"/>
              <a:buFont typeface="Wingdings" panose="05000000000000000000" pitchFamily="2" charset="2"/>
              <a:buChar char="§"/>
            </a:pPr>
            <a:r>
              <a:rPr lang="en-US" sz="3800" i="1" dirty="0">
                <a:solidFill>
                  <a:schemeClr val="accent2"/>
                </a:solidFill>
              </a:rPr>
              <a:t>No, we see the line up card </a:t>
            </a:r>
            <a:endParaRPr sz="3000" i="1" dirty="0">
              <a:solidFill>
                <a:schemeClr val="accent2"/>
              </a:solidFill>
            </a:endParaRPr>
          </a:p>
        </p:txBody>
      </p:sp>
      <p:pic>
        <p:nvPicPr>
          <p:cNvPr id="292" name="Google Shape;292;g105c6644b64_0_72" descr="A picture containing text, athletic game, sport&#10;&#10;Description automatically generated"/>
          <p:cNvPicPr preferRelativeResize="0"/>
          <p:nvPr/>
        </p:nvPicPr>
        <p:blipFill rotWithShape="1">
          <a:blip r:embed="rId3">
            <a:alphaModFix/>
          </a:blip>
          <a:srcRect/>
          <a:stretch/>
        </p:blipFill>
        <p:spPr>
          <a:xfrm>
            <a:off x="1582927" y="2040636"/>
            <a:ext cx="5734482" cy="41696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2"/>
                                        </p:tgtEl>
                                        <p:attrNameLst>
                                          <p:attrName>style.visibility</p:attrName>
                                        </p:attrNameLst>
                                      </p:cBhvr>
                                      <p:to>
                                        <p:strVal val="visible"/>
                                      </p:to>
                                    </p:set>
                                    <p:animEffect transition="in" filter="fade">
                                      <p:cBhvr>
                                        <p:cTn id="7" dur="500"/>
                                        <p:tgtEl>
                                          <p:spTgt spid="29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1">
                                            <p:txEl>
                                              <p:pRg st="0" end="0"/>
                                            </p:txEl>
                                          </p:spTgt>
                                        </p:tgtEl>
                                        <p:attrNameLst>
                                          <p:attrName>style.visibility</p:attrName>
                                        </p:attrNameLst>
                                      </p:cBhvr>
                                      <p:to>
                                        <p:strVal val="visible"/>
                                      </p:to>
                                    </p:set>
                                    <p:animEffect transition="in" filter="fade">
                                      <p:cBhvr>
                                        <p:cTn id="11" dur="500"/>
                                        <p:tgtEl>
                                          <p:spTgt spid="291">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91">
                                            <p:txEl>
                                              <p:pRg st="1" end="1"/>
                                            </p:txEl>
                                          </p:spTgt>
                                        </p:tgtEl>
                                        <p:attrNameLst>
                                          <p:attrName>style.visibility</p:attrName>
                                        </p:attrNameLst>
                                      </p:cBhvr>
                                      <p:to>
                                        <p:strVal val="visible"/>
                                      </p:to>
                                    </p:set>
                                    <p:animEffect transition="in" filter="fade">
                                      <p:cBhvr>
                                        <p:cTn id="15" dur="500"/>
                                        <p:tgtEl>
                                          <p:spTgt spid="2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5"/>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WARM-UP PITCHES</a:t>
            </a:r>
            <a:br>
              <a:rPr lang="en-US"/>
            </a:br>
            <a:r>
              <a:rPr lang="en-US"/>
              <a:t>RULE 3-7-1 NOTE</a:t>
            </a:r>
            <a:endParaRPr/>
          </a:p>
        </p:txBody>
      </p:sp>
      <p:sp>
        <p:nvSpPr>
          <p:cNvPr id="299" name="Google Shape;299;p15"/>
          <p:cNvSpPr txBox="1">
            <a:spLocks noGrp="1"/>
          </p:cNvSpPr>
          <p:nvPr>
            <p:ph type="body" idx="1"/>
          </p:nvPr>
        </p:nvSpPr>
        <p:spPr>
          <a:xfrm>
            <a:off x="7029451" y="2220912"/>
            <a:ext cx="4800600" cy="35845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3600">
                <a:latin typeface="Calibri"/>
                <a:ea typeface="Calibri"/>
                <a:cs typeface="Calibri"/>
                <a:sym typeface="Calibri"/>
              </a:rPr>
              <a:t>Clarifies no warm-up pitches are permitted if a pitcher is removed and then returns to the pitching circle in the same half-inning.</a:t>
            </a:r>
            <a:endParaRPr sz="3600">
              <a:latin typeface="Calibri"/>
              <a:ea typeface="Calibri"/>
              <a:cs typeface="Calibri"/>
              <a:sym typeface="Calibri"/>
            </a:endParaRPr>
          </a:p>
        </p:txBody>
      </p:sp>
      <p:pic>
        <p:nvPicPr>
          <p:cNvPr id="300" name="Google Shape;300;p15" descr="Diagram&#10;&#10;Description automatically generated"/>
          <p:cNvPicPr preferRelativeResize="0"/>
          <p:nvPr/>
        </p:nvPicPr>
        <p:blipFill rotWithShape="1">
          <a:blip r:embed="rId3">
            <a:alphaModFix/>
          </a:blip>
          <a:srcRect/>
          <a:stretch/>
        </p:blipFill>
        <p:spPr>
          <a:xfrm>
            <a:off x="1474788" y="2166112"/>
            <a:ext cx="5413248" cy="3922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9">
                                            <p:txEl>
                                              <p:pRg st="0" end="0"/>
                                            </p:txEl>
                                          </p:spTgt>
                                        </p:tgtEl>
                                        <p:attrNameLst>
                                          <p:attrName>style.visibility</p:attrName>
                                        </p:attrNameLst>
                                      </p:cBhvr>
                                      <p:to>
                                        <p:strVal val="visible"/>
                                      </p:to>
                                    </p:set>
                                    <p:animEffect transition="in" filter="fade">
                                      <p:cBhvr>
                                        <p:cTn id="11" dur="500"/>
                                        <p:tgtEl>
                                          <p:spTgt spid="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105c6644b64_0_65"/>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WARM-UP PITCHES</a:t>
            </a:r>
            <a:br>
              <a:rPr lang="en-US"/>
            </a:br>
            <a:r>
              <a:rPr lang="en-US"/>
              <a:t>RULE 3-7-1 NOTE</a:t>
            </a:r>
            <a:endParaRPr/>
          </a:p>
        </p:txBody>
      </p:sp>
      <p:sp>
        <p:nvSpPr>
          <p:cNvPr id="307" name="Google Shape;307;g105c6644b64_0_65"/>
          <p:cNvSpPr txBox="1">
            <a:spLocks noGrp="1"/>
          </p:cNvSpPr>
          <p:nvPr>
            <p:ph type="body" idx="1"/>
          </p:nvPr>
        </p:nvSpPr>
        <p:spPr>
          <a:xfrm>
            <a:off x="7029451" y="2220912"/>
            <a:ext cx="4800600" cy="35847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3600"/>
              <a:t>Aligns with other softball organizations</a:t>
            </a:r>
            <a:endParaRPr sz="3600"/>
          </a:p>
          <a:p>
            <a:pPr marL="342900" lvl="0" indent="-342900" algn="l" rtl="0">
              <a:spcBef>
                <a:spcPts val="0"/>
              </a:spcBef>
              <a:spcAft>
                <a:spcPts val="0"/>
              </a:spcAft>
              <a:buSzPts val="3600"/>
              <a:buChar char="▪"/>
            </a:pPr>
            <a:r>
              <a:rPr lang="en-US" sz="3600"/>
              <a:t>Speeds up the game</a:t>
            </a:r>
            <a:endParaRPr sz="3600"/>
          </a:p>
        </p:txBody>
      </p:sp>
      <p:pic>
        <p:nvPicPr>
          <p:cNvPr id="308" name="Google Shape;308;g105c6644b64_0_65" descr="Diagram&#10;&#10;Description automatically generated"/>
          <p:cNvPicPr preferRelativeResize="0"/>
          <p:nvPr/>
        </p:nvPicPr>
        <p:blipFill rotWithShape="1">
          <a:blip r:embed="rId3">
            <a:alphaModFix/>
          </a:blip>
          <a:srcRect/>
          <a:stretch/>
        </p:blipFill>
        <p:spPr>
          <a:xfrm>
            <a:off x="1474788" y="2166112"/>
            <a:ext cx="5413248" cy="3922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fade">
                                      <p:cBhvr>
                                        <p:cTn id="7" dur="500"/>
                                        <p:tgtEl>
                                          <p:spTgt spid="3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
                                            <p:txEl>
                                              <p:pRg st="0" end="0"/>
                                            </p:txEl>
                                          </p:spTgt>
                                        </p:tgtEl>
                                        <p:attrNameLst>
                                          <p:attrName>style.visibility</p:attrName>
                                        </p:attrNameLst>
                                      </p:cBhvr>
                                      <p:to>
                                        <p:strVal val="visible"/>
                                      </p:to>
                                    </p:set>
                                    <p:animEffect transition="in" filter="fade">
                                      <p:cBhvr>
                                        <p:cTn id="11" dur="500"/>
                                        <p:tgtEl>
                                          <p:spTgt spid="307">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
                                            <p:txEl>
                                              <p:pRg st="1" end="1"/>
                                            </p:txEl>
                                          </p:spTgt>
                                        </p:tgtEl>
                                        <p:attrNameLst>
                                          <p:attrName>style.visibility</p:attrName>
                                        </p:attrNameLst>
                                      </p:cBhvr>
                                      <p:to>
                                        <p:strVal val="visible"/>
                                      </p:to>
                                    </p:set>
                                    <p:animEffect transition="in" filter="fade">
                                      <p:cBhvr>
                                        <p:cTn id="15" dur="500"/>
                                        <p:tgtEl>
                                          <p:spTgt spid="3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7"/>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DEAD BALL</a:t>
            </a:r>
            <a:br>
              <a:rPr lang="en-US"/>
            </a:br>
            <a:r>
              <a:rPr lang="en-US"/>
              <a:t>RULE 5-1</a:t>
            </a:r>
            <a:endParaRPr/>
          </a:p>
        </p:txBody>
      </p:sp>
      <p:sp>
        <p:nvSpPr>
          <p:cNvPr id="322" name="Google Shape;322;p17"/>
          <p:cNvSpPr txBox="1">
            <a:spLocks noGrp="1"/>
          </p:cNvSpPr>
          <p:nvPr>
            <p:ph type="body" idx="1"/>
          </p:nvPr>
        </p:nvSpPr>
        <p:spPr>
          <a:xfrm>
            <a:off x="6276109" y="2325391"/>
            <a:ext cx="5475078" cy="362546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800" dirty="0">
                <a:solidFill>
                  <a:schemeClr val="dk1"/>
                </a:solidFill>
                <a:sym typeface="Calibri"/>
              </a:rPr>
              <a:t>Table 5-1 previously combined two different rules with two completely different penalties/awards. The change separates the two rules and penalties/awards.</a:t>
            </a:r>
            <a:r>
              <a:rPr lang="en-US" sz="2800" dirty="0"/>
              <a:t> </a:t>
            </a:r>
            <a:endParaRPr sz="2800" dirty="0"/>
          </a:p>
          <a:p>
            <a:pPr marL="342900" lvl="0" indent="-342900" algn="l" rtl="0">
              <a:spcBef>
                <a:spcPts val="1200"/>
              </a:spcBef>
              <a:spcAft>
                <a:spcPts val="0"/>
              </a:spcAft>
              <a:buClr>
                <a:schemeClr val="dk1"/>
              </a:buClr>
              <a:buSzPts val="2400"/>
              <a:buChar char="▪"/>
            </a:pPr>
            <a:r>
              <a:rPr lang="en-US" sz="2800" b="0" i="0" u="none" strike="noStrike" cap="none" dirty="0">
                <a:sym typeface="Calibri"/>
              </a:rPr>
              <a:t>The remainin</a:t>
            </a:r>
            <a:r>
              <a:rPr lang="en-US" sz="2800" dirty="0"/>
              <a:t>g rule references were r</a:t>
            </a:r>
            <a:r>
              <a:rPr lang="en-US" sz="2800" b="0" i="0" u="none" strike="noStrike" cap="none" dirty="0">
                <a:sym typeface="Calibri"/>
              </a:rPr>
              <a:t>enumbered.</a:t>
            </a:r>
            <a:endParaRPr sz="2800" dirty="0"/>
          </a:p>
        </p:txBody>
      </p:sp>
      <p:graphicFrame>
        <p:nvGraphicFramePr>
          <p:cNvPr id="323" name="Google Shape;323;p17"/>
          <p:cNvGraphicFramePr/>
          <p:nvPr/>
        </p:nvGraphicFramePr>
        <p:xfrm>
          <a:off x="1369181" y="2130297"/>
          <a:ext cx="4726819" cy="4016870"/>
        </p:xfrm>
        <a:graphic>
          <a:graphicData uri="http://schemas.openxmlformats.org/drawingml/2006/table">
            <a:tbl>
              <a:tblPr firstRow="1" firstCol="1" bandRow="1">
                <a:noFill/>
              </a:tblPr>
              <a:tblGrid>
                <a:gridCol w="1443972">
                  <a:extLst>
                    <a:ext uri="{9D8B030D-6E8A-4147-A177-3AD203B41FA5}">
                      <a16:colId xmlns:a16="http://schemas.microsoft.com/office/drawing/2014/main" val="20000"/>
                    </a:ext>
                  </a:extLst>
                </a:gridCol>
                <a:gridCol w="1030151">
                  <a:extLst>
                    <a:ext uri="{9D8B030D-6E8A-4147-A177-3AD203B41FA5}">
                      <a16:colId xmlns:a16="http://schemas.microsoft.com/office/drawing/2014/main" val="20001"/>
                    </a:ext>
                  </a:extLst>
                </a:gridCol>
                <a:gridCol w="1222545">
                  <a:extLst>
                    <a:ext uri="{9D8B030D-6E8A-4147-A177-3AD203B41FA5}">
                      <a16:colId xmlns:a16="http://schemas.microsoft.com/office/drawing/2014/main" val="20002"/>
                    </a:ext>
                  </a:extLst>
                </a:gridCol>
                <a:gridCol w="1030151">
                  <a:extLst>
                    <a:ext uri="{9D8B030D-6E8A-4147-A177-3AD203B41FA5}">
                      <a16:colId xmlns:a16="http://schemas.microsoft.com/office/drawing/2014/main" val="20003"/>
                    </a:ext>
                  </a:extLst>
                </a:gridCol>
              </a:tblGrid>
              <a:tr h="699300">
                <a:tc gridSpan="4">
                  <a:txBody>
                    <a:bodyPr/>
                    <a:lstStyle/>
                    <a:p>
                      <a:pPr marL="0" marR="0" lvl="0" indent="0" algn="ctr" rtl="0">
                        <a:spcBef>
                          <a:spcPts val="0"/>
                        </a:spcBef>
                        <a:spcAft>
                          <a:spcPts val="0"/>
                        </a:spcAft>
                        <a:buNone/>
                      </a:pPr>
                      <a:r>
                        <a:rPr lang="en-US" sz="1700" b="1" u="none" strike="noStrike" cap="none" dirty="0">
                          <a:solidFill>
                            <a:srgbClr val="667788"/>
                          </a:solidFill>
                        </a:rPr>
                        <a:t>TABLE 5-1</a:t>
                      </a:r>
                      <a:endParaRPr dirty="0"/>
                    </a:p>
                    <a:p>
                      <a:pPr marL="0" marR="0" lvl="0" indent="0" algn="l" rtl="0">
                        <a:spcBef>
                          <a:spcPts val="0"/>
                        </a:spcBef>
                        <a:spcAft>
                          <a:spcPts val="0"/>
                        </a:spcAft>
                        <a:buNone/>
                      </a:pPr>
                      <a:r>
                        <a:rPr lang="en-US" sz="1700" b="1" u="none" strike="noStrike" cap="none" dirty="0">
                          <a:solidFill>
                            <a:srgbClr val="667788"/>
                          </a:solidFill>
                        </a:rPr>
                        <a:t>BALL DEAD IMMEDIATELY</a:t>
                      </a:r>
                      <a:endParaRPr sz="1700" b="1" u="none" strike="noStrike" cap="none" dirty="0">
                        <a:solidFill>
                          <a:srgbClr val="667788"/>
                        </a:solidFill>
                        <a:latin typeface="Times New Roman"/>
                        <a:ea typeface="Times New Roman"/>
                        <a:cs typeface="Times New Roman"/>
                        <a:sym typeface="Times New Roman"/>
                      </a:endParaRPr>
                    </a:p>
                  </a:txBody>
                  <a:tcPr marL="213675" marR="128200" marT="128200" marB="12820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0354">
                <a:tc>
                  <a:txBody>
                    <a:bodyPr/>
                    <a:lstStyle/>
                    <a:p>
                      <a:pPr marL="0" marR="0" lvl="0" indent="0" algn="ctr" rtl="0">
                        <a:spcBef>
                          <a:spcPts val="0"/>
                        </a:spcBef>
                        <a:spcAft>
                          <a:spcPts val="0"/>
                        </a:spcAft>
                        <a:buNone/>
                      </a:pPr>
                      <a:r>
                        <a:rPr lang="en-US" sz="1300" b="1" u="none" strike="noStrike" cap="none">
                          <a:solidFill>
                            <a:srgbClr val="667788"/>
                          </a:solidFill>
                        </a:rPr>
                        <a:t>Activity</a:t>
                      </a:r>
                      <a:endParaRPr sz="1300" b="1" u="none" strike="noStrike" cap="none">
                        <a:solidFill>
                          <a:srgbClr val="667788"/>
                        </a:solidFill>
                        <a:latin typeface="Times New Roman"/>
                        <a:ea typeface="Times New Roman"/>
                        <a:cs typeface="Times New Roman"/>
                        <a:sym typeface="Times New Roman"/>
                      </a:endParaRPr>
                    </a:p>
                  </a:txBody>
                  <a:tcPr marL="213675" marR="111125" marT="111125" marB="111125" anchor="ctr">
                    <a:lnL w="12700" cap="flat" cmpd="sng">
                      <a:solidFill>
                        <a:schemeClr val="dk1"/>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4BCBE">
                        <a:alpha val="20000"/>
                      </a:srgbClr>
                    </a:solidFill>
                  </a:tcPr>
                </a:tc>
                <a:tc>
                  <a:txBody>
                    <a:bodyPr/>
                    <a:lstStyle/>
                    <a:p>
                      <a:pPr marL="0" marR="0" lvl="0" indent="0" algn="ctr" rtl="0">
                        <a:spcBef>
                          <a:spcPts val="0"/>
                        </a:spcBef>
                        <a:spcAft>
                          <a:spcPts val="0"/>
                        </a:spcAft>
                        <a:buNone/>
                      </a:pPr>
                      <a:r>
                        <a:rPr lang="en-US" sz="1300" u="none" strike="noStrike" cap="none">
                          <a:solidFill>
                            <a:srgbClr val="667788"/>
                          </a:solidFill>
                        </a:rPr>
                        <a:t>References</a:t>
                      </a:r>
                      <a:endParaRPr sz="1300" u="none" strike="noStrike" cap="none">
                        <a:solidFill>
                          <a:srgbClr val="667788"/>
                        </a:solidFill>
                        <a:latin typeface="Times New Roman"/>
                        <a:ea typeface="Times New Roman"/>
                        <a:cs typeface="Times New Roman"/>
                        <a:sym typeface="Times New Roman"/>
                      </a:endParaRPr>
                    </a:p>
                  </a:txBody>
                  <a:tcPr marL="213675" marR="111125" marT="111125" marB="111125" anchor="ctr">
                    <a:lnL w="190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FFFFF"/>
                      </a:solidFill>
                      <a:prstDash val="solid"/>
                      <a:round/>
                      <a:headEnd type="none" w="sm" len="sm"/>
                      <a:tailEnd type="none" w="sm" len="sm"/>
                    </a:lnB>
                    <a:solidFill>
                      <a:srgbClr val="B4BCBE">
                        <a:alpha val="34901"/>
                      </a:srgbClr>
                    </a:solidFill>
                  </a:tcPr>
                </a:tc>
                <a:tc>
                  <a:txBody>
                    <a:bodyPr/>
                    <a:lstStyle/>
                    <a:p>
                      <a:pPr marL="0" marR="0" lvl="0" indent="0" algn="ctr" rtl="0">
                        <a:spcBef>
                          <a:spcPts val="0"/>
                        </a:spcBef>
                        <a:spcAft>
                          <a:spcPts val="0"/>
                        </a:spcAft>
                        <a:buNone/>
                      </a:pPr>
                      <a:r>
                        <a:rPr lang="en-US" sz="1300" u="none" strike="noStrike" cap="none" dirty="0">
                          <a:solidFill>
                            <a:srgbClr val="667788"/>
                          </a:solidFill>
                        </a:rPr>
                        <a:t>Awards or Penalties</a:t>
                      </a:r>
                      <a:endParaRPr sz="1300" u="none" strike="noStrike" cap="none" dirty="0">
                        <a:solidFill>
                          <a:srgbClr val="667788"/>
                        </a:solidFill>
                        <a:latin typeface="Times New Roman"/>
                        <a:ea typeface="Times New Roman"/>
                        <a:cs typeface="Times New Roman"/>
                        <a:sym typeface="Times New Roman"/>
                      </a:endParaRPr>
                    </a:p>
                  </a:txBody>
                  <a:tcPr marL="213675" marR="111125" marT="111125" marB="1111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FFFFF"/>
                      </a:solidFill>
                      <a:prstDash val="solid"/>
                      <a:round/>
                      <a:headEnd type="none" w="sm" len="sm"/>
                      <a:tailEnd type="none" w="sm" len="sm"/>
                    </a:lnB>
                    <a:solidFill>
                      <a:srgbClr val="B4BCBE">
                        <a:alpha val="34901"/>
                      </a:srgbClr>
                    </a:solidFill>
                  </a:tcPr>
                </a:tc>
                <a:tc>
                  <a:txBody>
                    <a:bodyPr/>
                    <a:lstStyle/>
                    <a:p>
                      <a:pPr marL="0" marR="0" lvl="0" indent="0" algn="ctr" rtl="0">
                        <a:spcBef>
                          <a:spcPts val="0"/>
                        </a:spcBef>
                        <a:spcAft>
                          <a:spcPts val="0"/>
                        </a:spcAft>
                        <a:buNone/>
                      </a:pPr>
                      <a:r>
                        <a:rPr lang="en-US" sz="1300" u="none" strike="noStrike" cap="none" dirty="0">
                          <a:solidFill>
                            <a:srgbClr val="667788"/>
                          </a:solidFill>
                        </a:rPr>
                        <a:t>References</a:t>
                      </a:r>
                      <a:endParaRPr sz="1300" u="none" strike="noStrike" cap="none" dirty="0">
                        <a:solidFill>
                          <a:srgbClr val="667788"/>
                        </a:solidFill>
                        <a:latin typeface="Times New Roman"/>
                        <a:ea typeface="Times New Roman"/>
                        <a:cs typeface="Times New Roman"/>
                        <a:sym typeface="Times New Roman"/>
                      </a:endParaRPr>
                    </a:p>
                  </a:txBody>
                  <a:tcPr marL="213675" marR="111125" marT="111125" marB="111125" anchor="ctr">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9050" cap="flat" cmpd="sng">
                      <a:solidFill>
                        <a:srgbClr val="FFFFFF"/>
                      </a:solidFill>
                      <a:prstDash val="solid"/>
                      <a:round/>
                      <a:headEnd type="none" w="sm" len="sm"/>
                      <a:tailEnd type="none" w="sm" len="sm"/>
                    </a:lnB>
                    <a:solidFill>
                      <a:srgbClr val="B4BCBE">
                        <a:alpha val="34901"/>
                      </a:srgbClr>
                    </a:solidFill>
                  </a:tcPr>
                </a:tc>
                <a:extLst>
                  <a:ext uri="{0D108BD9-81ED-4DB2-BD59-A6C34878D82A}">
                    <a16:rowId xmlns:a16="http://schemas.microsoft.com/office/drawing/2014/main" val="10001"/>
                  </a:ext>
                </a:extLst>
              </a:tr>
              <a:tr h="1438288">
                <a:tc>
                  <a:txBody>
                    <a:bodyPr/>
                    <a:lstStyle/>
                    <a:p>
                      <a:pPr marL="0" marR="0" lvl="0" indent="0" algn="l" rtl="0">
                        <a:spcBef>
                          <a:spcPts val="0"/>
                        </a:spcBef>
                        <a:spcAft>
                          <a:spcPts val="0"/>
                        </a:spcAft>
                        <a:buNone/>
                      </a:pPr>
                      <a:r>
                        <a:rPr lang="en-US" sz="1300" b="1" u="none" strike="noStrike" cap="none">
                          <a:solidFill>
                            <a:srgbClr val="667788"/>
                          </a:solidFill>
                        </a:rPr>
                        <a:t>12. Fair ball touches a spectator.</a:t>
                      </a:r>
                      <a:endParaRPr sz="1300" b="1" u="none" strike="noStrike" cap="none">
                        <a:solidFill>
                          <a:srgbClr val="667788"/>
                        </a:solidFill>
                        <a:latin typeface="Times New Roman"/>
                        <a:ea typeface="Times New Roman"/>
                        <a:cs typeface="Times New Roman"/>
                        <a:sym typeface="Times New Roman"/>
                      </a:endParaRPr>
                    </a:p>
                  </a:txBody>
                  <a:tcPr marL="213675" marR="111125" marT="111125" marB="111125">
                    <a:lnL w="12700" cap="flat" cmpd="sng">
                      <a:solidFill>
                        <a:schemeClr val="dk1"/>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B4BCBE">
                        <a:alpha val="20000"/>
                      </a:srgbClr>
                    </a:solidFill>
                  </a:tcPr>
                </a:tc>
                <a:tc>
                  <a:txBody>
                    <a:bodyPr/>
                    <a:lstStyle/>
                    <a:p>
                      <a:pPr marL="0" marR="0" lvl="0" indent="0" algn="l" rtl="0">
                        <a:spcBef>
                          <a:spcPts val="0"/>
                        </a:spcBef>
                        <a:spcAft>
                          <a:spcPts val="0"/>
                        </a:spcAft>
                        <a:buNone/>
                      </a:pPr>
                      <a:r>
                        <a:rPr lang="en-US" sz="1300" u="none" strike="noStrike" cap="none">
                          <a:solidFill>
                            <a:srgbClr val="667788"/>
                          </a:solidFill>
                        </a:rPr>
                        <a:t>5-1-1f</a:t>
                      </a:r>
                      <a:endParaRPr sz="1300" u="none" strike="noStrike" cap="none">
                        <a:solidFill>
                          <a:srgbClr val="667788"/>
                        </a:solidFill>
                        <a:latin typeface="Times New Roman"/>
                        <a:ea typeface="Times New Roman"/>
                        <a:cs typeface="Times New Roman"/>
                        <a:sym typeface="Times New Roman"/>
                      </a:endParaRPr>
                    </a:p>
                  </a:txBody>
                  <a:tcPr marL="213675" marR="111125" marT="111125" marB="111125">
                    <a:lnL w="190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B4BCBE">
                        <a:alpha val="34901"/>
                      </a:srgbClr>
                    </a:solidFill>
                  </a:tcPr>
                </a:tc>
                <a:tc>
                  <a:txBody>
                    <a:bodyPr/>
                    <a:lstStyle/>
                    <a:p>
                      <a:pPr marL="0" marR="0" lvl="0" indent="0" algn="l" rtl="0">
                        <a:spcBef>
                          <a:spcPts val="0"/>
                        </a:spcBef>
                        <a:spcAft>
                          <a:spcPts val="0"/>
                        </a:spcAft>
                        <a:buNone/>
                      </a:pPr>
                      <a:r>
                        <a:rPr lang="en-US" sz="1300" u="none" strike="noStrike" cap="none">
                          <a:solidFill>
                            <a:srgbClr val="667788"/>
                          </a:solidFill>
                        </a:rPr>
                        <a:t>Award all runners appropriate number of bases in umpire's judgement.</a:t>
                      </a:r>
                      <a:endParaRPr sz="1300" u="none" strike="noStrike" cap="none">
                        <a:solidFill>
                          <a:srgbClr val="667788"/>
                        </a:solidFill>
                        <a:latin typeface="Times New Roman"/>
                        <a:ea typeface="Times New Roman"/>
                        <a:cs typeface="Times New Roman"/>
                        <a:sym typeface="Times New Roman"/>
                      </a:endParaRPr>
                    </a:p>
                  </a:txBody>
                  <a:tcPr marL="213675" marR="111125" marT="111125" marB="1111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B4BCBE">
                        <a:alpha val="34901"/>
                      </a:srgbClr>
                    </a:solidFill>
                  </a:tcPr>
                </a:tc>
                <a:tc>
                  <a:txBody>
                    <a:bodyPr/>
                    <a:lstStyle/>
                    <a:p>
                      <a:pPr marL="0" marR="0" lvl="0" indent="0" algn="l" rtl="0">
                        <a:spcBef>
                          <a:spcPts val="0"/>
                        </a:spcBef>
                        <a:spcAft>
                          <a:spcPts val="0"/>
                        </a:spcAft>
                        <a:buNone/>
                      </a:pPr>
                      <a:r>
                        <a:rPr lang="en-US" sz="1300" u="none" strike="noStrike" cap="none" dirty="0">
                          <a:solidFill>
                            <a:srgbClr val="667788"/>
                          </a:solidFill>
                        </a:rPr>
                        <a:t> 8-4-3j</a:t>
                      </a:r>
                      <a:endParaRPr sz="1300" u="none" strike="noStrike" cap="none" dirty="0">
                        <a:solidFill>
                          <a:srgbClr val="667788"/>
                        </a:solidFill>
                        <a:latin typeface="Times New Roman"/>
                        <a:ea typeface="Times New Roman"/>
                        <a:cs typeface="Times New Roman"/>
                        <a:sym typeface="Times New Roman"/>
                      </a:endParaRPr>
                    </a:p>
                  </a:txBody>
                  <a:tcPr marL="213675" marR="111125" marT="111125" marB="1111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9050" cap="flat" cmpd="sng">
                      <a:solidFill>
                        <a:srgbClr val="FFFFFF"/>
                      </a:solidFill>
                      <a:prstDash val="solid"/>
                      <a:round/>
                      <a:headEnd type="none" w="sm" len="sm"/>
                      <a:tailEnd type="none" w="sm" len="sm"/>
                    </a:lnB>
                    <a:solidFill>
                      <a:srgbClr val="B4BCBE">
                        <a:alpha val="34901"/>
                      </a:srgbClr>
                    </a:solidFill>
                  </a:tcPr>
                </a:tc>
                <a:extLst>
                  <a:ext uri="{0D108BD9-81ED-4DB2-BD59-A6C34878D82A}">
                    <a16:rowId xmlns:a16="http://schemas.microsoft.com/office/drawing/2014/main" val="10002"/>
                  </a:ext>
                </a:extLst>
              </a:tr>
              <a:tr h="917524">
                <a:tc>
                  <a:txBody>
                    <a:bodyPr/>
                    <a:lstStyle/>
                    <a:p>
                      <a:pPr marL="0" marR="0" lvl="0" indent="0" algn="l" rtl="0">
                        <a:spcBef>
                          <a:spcPts val="0"/>
                        </a:spcBef>
                        <a:spcAft>
                          <a:spcPts val="0"/>
                        </a:spcAft>
                        <a:buNone/>
                      </a:pPr>
                      <a:r>
                        <a:rPr lang="en-US" sz="1300" b="1" u="none" strike="noStrike" cap="none">
                          <a:solidFill>
                            <a:srgbClr val="667788"/>
                          </a:solidFill>
                        </a:rPr>
                        <a:t>13. Fair ball bounces over, through or lodges in fence. </a:t>
                      </a:r>
                      <a:endParaRPr sz="1300" b="1" u="none" strike="noStrike" cap="none">
                        <a:solidFill>
                          <a:srgbClr val="667788"/>
                        </a:solidFill>
                        <a:latin typeface="Times New Roman"/>
                        <a:ea typeface="Times New Roman"/>
                        <a:cs typeface="Times New Roman"/>
                        <a:sym typeface="Times New Roman"/>
                      </a:endParaRPr>
                    </a:p>
                  </a:txBody>
                  <a:tcPr marL="213675" marR="111125" marT="111125" marB="111125">
                    <a:lnL w="12700" cap="flat" cmpd="sng">
                      <a:solidFill>
                        <a:schemeClr val="dk1"/>
                      </a:solidFill>
                      <a:prstDash val="solid"/>
                      <a:round/>
                      <a:headEnd type="none" w="sm" len="sm"/>
                      <a:tailEnd type="none" w="sm" len="sm"/>
                    </a:lnL>
                    <a:lnR w="19050" cap="flat" cmpd="sng">
                      <a:solidFill>
                        <a:srgbClr val="FFFFF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B4BCBE">
                        <a:alpha val="20000"/>
                      </a:srgbClr>
                    </a:solidFill>
                  </a:tcPr>
                </a:tc>
                <a:tc>
                  <a:txBody>
                    <a:bodyPr/>
                    <a:lstStyle/>
                    <a:p>
                      <a:pPr marL="0" marR="0" lvl="0" indent="0" algn="l" rtl="0">
                        <a:spcBef>
                          <a:spcPts val="0"/>
                        </a:spcBef>
                        <a:spcAft>
                          <a:spcPts val="0"/>
                        </a:spcAft>
                        <a:buNone/>
                      </a:pPr>
                      <a:r>
                        <a:rPr lang="en-US" sz="1300" u="none" strike="noStrike" cap="none">
                          <a:solidFill>
                            <a:srgbClr val="667788"/>
                          </a:solidFill>
                        </a:rPr>
                        <a:t>5-1-1f</a:t>
                      </a:r>
                      <a:endParaRPr sz="1300" u="none" strike="noStrike" cap="none">
                        <a:solidFill>
                          <a:srgbClr val="667788"/>
                        </a:solidFill>
                        <a:latin typeface="Times New Roman"/>
                        <a:ea typeface="Times New Roman"/>
                        <a:cs typeface="Times New Roman"/>
                        <a:sym typeface="Times New Roman"/>
                      </a:endParaRPr>
                    </a:p>
                  </a:txBody>
                  <a:tcPr marL="213675" marR="111125" marT="111125" marB="111125">
                    <a:lnL w="19050" cap="flat" cmpd="sng">
                      <a:solidFill>
                        <a:srgbClr val="FFFFFF"/>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rgbClr val="B4BCBE">
                        <a:alpha val="34901"/>
                      </a:srgbClr>
                    </a:solidFill>
                  </a:tcPr>
                </a:tc>
                <a:tc>
                  <a:txBody>
                    <a:bodyPr/>
                    <a:lstStyle/>
                    <a:p>
                      <a:pPr marL="0" marR="0" lvl="0" indent="0" algn="l" rtl="0">
                        <a:spcBef>
                          <a:spcPts val="0"/>
                        </a:spcBef>
                        <a:spcAft>
                          <a:spcPts val="0"/>
                        </a:spcAft>
                        <a:buNone/>
                      </a:pPr>
                      <a:r>
                        <a:rPr lang="en-US" sz="1300" u="none" strike="noStrike" cap="none">
                          <a:solidFill>
                            <a:srgbClr val="667788"/>
                          </a:solidFill>
                        </a:rPr>
                        <a:t>Award all runners two bases.</a:t>
                      </a:r>
                      <a:endParaRPr sz="1300" u="none" strike="noStrike" cap="none">
                        <a:solidFill>
                          <a:srgbClr val="667788"/>
                        </a:solidFill>
                        <a:latin typeface="Times New Roman"/>
                        <a:ea typeface="Times New Roman"/>
                        <a:cs typeface="Times New Roman"/>
                        <a:sym typeface="Times New Roman"/>
                      </a:endParaRPr>
                    </a:p>
                  </a:txBody>
                  <a:tcPr marL="213675" marR="111125" marT="111125" marB="1111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rgbClr val="B4BCBE">
                        <a:alpha val="34901"/>
                      </a:srgbClr>
                    </a:solidFill>
                  </a:tcPr>
                </a:tc>
                <a:tc>
                  <a:txBody>
                    <a:bodyPr/>
                    <a:lstStyle/>
                    <a:p>
                      <a:pPr marL="0" marR="0" lvl="0" indent="0" algn="l" rtl="0">
                        <a:spcBef>
                          <a:spcPts val="0"/>
                        </a:spcBef>
                        <a:spcAft>
                          <a:spcPts val="0"/>
                        </a:spcAft>
                        <a:buNone/>
                      </a:pPr>
                      <a:r>
                        <a:rPr lang="en-US" sz="1300" u="none" strike="noStrike" cap="none" dirty="0">
                          <a:solidFill>
                            <a:srgbClr val="667788"/>
                          </a:solidFill>
                        </a:rPr>
                        <a:t>8-4-3g</a:t>
                      </a:r>
                      <a:endParaRPr sz="1300" u="none" strike="noStrike" cap="none" dirty="0">
                        <a:solidFill>
                          <a:srgbClr val="667788"/>
                        </a:solidFill>
                        <a:latin typeface="Times New Roman"/>
                        <a:ea typeface="Times New Roman"/>
                        <a:cs typeface="Times New Roman"/>
                        <a:sym typeface="Times New Roman"/>
                      </a:endParaRPr>
                    </a:p>
                  </a:txBody>
                  <a:tcPr marL="213675" marR="111125" marT="111125" marB="1111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19050" cap="flat" cmpd="sng">
                      <a:solidFill>
                        <a:srgbClr val="FFFFFF"/>
                      </a:solidFill>
                      <a:prstDash val="solid"/>
                      <a:round/>
                      <a:headEnd type="none" w="sm" len="sm"/>
                      <a:tailEnd type="none" w="sm" len="sm"/>
                    </a:lnT>
                    <a:lnB w="12700" cap="flat" cmpd="sng">
                      <a:solidFill>
                        <a:schemeClr val="dk1"/>
                      </a:solidFill>
                      <a:prstDash val="solid"/>
                      <a:round/>
                      <a:headEnd type="none" w="sm" len="sm"/>
                      <a:tailEnd type="none" w="sm" len="sm"/>
                    </a:lnB>
                    <a:solidFill>
                      <a:srgbClr val="B4BCBE">
                        <a:alpha val="34901"/>
                      </a:srgbClr>
                    </a:solidFill>
                  </a:tcPr>
                </a:tc>
                <a:extLst>
                  <a:ext uri="{0D108BD9-81ED-4DB2-BD59-A6C34878D82A}">
                    <a16:rowId xmlns:a16="http://schemas.microsoft.com/office/drawing/2014/main" val="10003"/>
                  </a:ext>
                </a:extLst>
              </a:tr>
            </a:tbl>
          </a:graphicData>
        </a:graphic>
      </p:graphicFrame>
      <p:sp>
        <p:nvSpPr>
          <p:cNvPr id="2" name="Rectangle 1">
            <a:extLst>
              <a:ext uri="{FF2B5EF4-FFF2-40B4-BE49-F238E27FC236}">
                <a16:creationId xmlns:a16="http://schemas.microsoft.com/office/drawing/2014/main" id="{96D79560-F2C5-4C5E-9E8F-F0D5A38FB2C6}"/>
              </a:ext>
            </a:extLst>
          </p:cNvPr>
          <p:cNvSpPr/>
          <p:nvPr/>
        </p:nvSpPr>
        <p:spPr>
          <a:xfrm>
            <a:off x="2208590" y="3221182"/>
            <a:ext cx="2826328" cy="2521857"/>
          </a:xfrm>
          <a:prstGeom prst="rect">
            <a:avLst/>
          </a:prstGeom>
          <a:solidFill>
            <a:srgbClr val="414B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i="1" dirty="0">
                <a:latin typeface="Calibri" panose="020F0502020204030204" pitchFamily="34" charset="0"/>
                <a:cs typeface="Calibri" panose="020F0502020204030204" pitchFamily="34" charset="0"/>
              </a:rPr>
              <a:t>Makes the dead ball tables much easier to use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500"/>
                                        <p:tgtEl>
                                          <p:spTgt spid="3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2">
                                            <p:txEl>
                                              <p:pRg st="0" end="0"/>
                                            </p:txEl>
                                          </p:spTgt>
                                        </p:tgtEl>
                                        <p:attrNameLst>
                                          <p:attrName>style.visibility</p:attrName>
                                        </p:attrNameLst>
                                      </p:cBhvr>
                                      <p:to>
                                        <p:strVal val="visible"/>
                                      </p:to>
                                    </p:set>
                                    <p:animEffect transition="in" filter="fade">
                                      <p:cBhvr>
                                        <p:cTn id="11" dur="500"/>
                                        <p:tgtEl>
                                          <p:spTgt spid="322">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22">
                                            <p:txEl>
                                              <p:pRg st="1" end="1"/>
                                            </p:txEl>
                                          </p:spTgt>
                                        </p:tgtEl>
                                        <p:attrNameLst>
                                          <p:attrName>style.visibility</p:attrName>
                                        </p:attrNameLst>
                                      </p:cBhvr>
                                      <p:to>
                                        <p:strVal val="visible"/>
                                      </p:to>
                                    </p:set>
                                    <p:animEffect transition="in" filter="fade">
                                      <p:cBhvr>
                                        <p:cTn id="15" dur="500"/>
                                        <p:tgtEl>
                                          <p:spTgt spid="3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8"/>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BATTER’S BOX RESTRICTIONS</a:t>
            </a:r>
            <a:br>
              <a:rPr lang="en-US"/>
            </a:br>
            <a:r>
              <a:rPr lang="en-US"/>
              <a:t>RULE 7-3-1</a:t>
            </a:r>
            <a:endParaRPr/>
          </a:p>
        </p:txBody>
      </p:sp>
      <p:sp>
        <p:nvSpPr>
          <p:cNvPr id="330" name="Google Shape;330;p18"/>
          <p:cNvSpPr txBox="1">
            <a:spLocks noGrp="1"/>
          </p:cNvSpPr>
          <p:nvPr>
            <p:ph type="body" idx="1"/>
          </p:nvPr>
        </p:nvSpPr>
        <p:spPr>
          <a:xfrm>
            <a:off x="5124450" y="2325391"/>
            <a:ext cx="6086475" cy="31654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600"/>
              <a:buChar char="▪"/>
            </a:pPr>
            <a:r>
              <a:rPr lang="en-US" sz="3600" dirty="0">
                <a:latin typeface="Calibri"/>
                <a:ea typeface="Calibri"/>
                <a:cs typeface="Calibri"/>
                <a:sym typeface="Calibri"/>
              </a:rPr>
              <a:t>A batter may not step out of the batter’s box when the pitcher is </a:t>
            </a:r>
            <a:r>
              <a:rPr lang="en-US" sz="3600" i="1" dirty="0">
                <a:solidFill>
                  <a:schemeClr val="accent2"/>
                </a:solidFill>
                <a:latin typeface="Calibri"/>
                <a:ea typeface="Calibri"/>
                <a:cs typeface="Calibri"/>
                <a:sym typeface="Calibri"/>
              </a:rPr>
              <a:t>in contact with </a:t>
            </a:r>
            <a:r>
              <a:rPr lang="en-US" sz="3600" dirty="0">
                <a:latin typeface="Calibri"/>
                <a:ea typeface="Calibri"/>
                <a:cs typeface="Calibri"/>
                <a:sym typeface="Calibri"/>
              </a:rPr>
              <a:t>the pitcher’s plate.</a:t>
            </a:r>
            <a:endParaRPr sz="3600" dirty="0">
              <a:latin typeface="Calibri"/>
              <a:ea typeface="Calibri"/>
              <a:cs typeface="Calibri"/>
              <a:sym typeface="Calibri"/>
            </a:endParaRPr>
          </a:p>
        </p:txBody>
      </p:sp>
      <p:pic>
        <p:nvPicPr>
          <p:cNvPr id="331" name="Google Shape;331;p18" descr="A picture containing text&#10;&#10;Description automatically generated"/>
          <p:cNvPicPr preferRelativeResize="0"/>
          <p:nvPr/>
        </p:nvPicPr>
        <p:blipFill rotWithShape="1">
          <a:blip r:embed="rId3">
            <a:alphaModFix/>
          </a:blip>
          <a:srcRect/>
          <a:stretch/>
        </p:blipFill>
        <p:spPr>
          <a:xfrm>
            <a:off x="1941513" y="1989138"/>
            <a:ext cx="2840579" cy="433863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1"/>
                                        </p:tgtEl>
                                        <p:attrNameLst>
                                          <p:attrName>style.visibility</p:attrName>
                                        </p:attrNameLst>
                                      </p:cBhvr>
                                      <p:to>
                                        <p:strVal val="visible"/>
                                      </p:to>
                                    </p:set>
                                    <p:animEffect transition="in" filter="fade">
                                      <p:cBhvr>
                                        <p:cTn id="7" dur="500"/>
                                        <p:tgtEl>
                                          <p:spTgt spid="33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30">
                                            <p:txEl>
                                              <p:pRg st="0" end="0"/>
                                            </p:txEl>
                                          </p:spTgt>
                                        </p:tgtEl>
                                        <p:attrNameLst>
                                          <p:attrName>style.visibility</p:attrName>
                                        </p:attrNameLst>
                                      </p:cBhvr>
                                      <p:to>
                                        <p:strVal val="visible"/>
                                      </p:to>
                                    </p:set>
                                    <p:animEffect transition="in" filter="fade">
                                      <p:cBhvr>
                                        <p:cTn id="11" dur="500"/>
                                        <p:tgtEl>
                                          <p:spTgt spid="3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19"/>
          <p:cNvSpPr txBox="1">
            <a:spLocks noGrp="1"/>
          </p:cNvSpPr>
          <p:nvPr>
            <p:ph type="title"/>
          </p:nvPr>
        </p:nvSpPr>
        <p:spPr>
          <a:xfrm>
            <a:off x="1763721" y="4756524"/>
            <a:ext cx="8351829" cy="172428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a:t>2022 NFHS SOFTBALL RULES</a:t>
            </a:r>
            <a:br>
              <a:rPr lang="en-US"/>
            </a:br>
            <a:r>
              <a:rPr lang="en-US" sz="5400" i="1"/>
              <a:t>POINTS OF EMPHASIS</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HUDDLES BETWEEN INNINGS</a:t>
            </a:r>
            <a:endParaRPr dirty="0"/>
          </a:p>
        </p:txBody>
      </p:sp>
      <p:sp>
        <p:nvSpPr>
          <p:cNvPr id="4" name="Text Placeholder 3">
            <a:extLst>
              <a:ext uri="{FF2B5EF4-FFF2-40B4-BE49-F238E27FC236}">
                <a16:creationId xmlns:a16="http://schemas.microsoft.com/office/drawing/2014/main" id="{1955A744-63BB-455E-AC1A-42872ADAC166}"/>
              </a:ext>
            </a:extLst>
          </p:cNvPr>
          <p:cNvSpPr>
            <a:spLocks noGrp="1"/>
          </p:cNvSpPr>
          <p:nvPr>
            <p:ph type="body" idx="1"/>
          </p:nvPr>
        </p:nvSpPr>
        <p:spPr>
          <a:xfrm>
            <a:off x="1734426" y="1989138"/>
            <a:ext cx="10013074" cy="4338637"/>
          </a:xfrm>
        </p:spPr>
        <p:txBody>
          <a:bodyPr/>
          <a:lstStyle/>
          <a:p>
            <a:pPr>
              <a:buSzPct val="67000"/>
            </a:pPr>
            <a:r>
              <a:rPr lang="en-US" sz="3600" dirty="0"/>
              <a:t>Participant safety is always a priority.</a:t>
            </a:r>
          </a:p>
          <a:p>
            <a:pPr>
              <a:buSzPct val="67000"/>
            </a:pPr>
            <a:r>
              <a:rPr lang="en-US" sz="3600" b="1" dirty="0"/>
              <a:t>There is no perfectly safe place to huddle unless it is in a fully fenced dugout.</a:t>
            </a:r>
          </a:p>
          <a:p>
            <a:pPr>
              <a:buClr>
                <a:schemeClr val="accent2"/>
              </a:buClr>
              <a:buSzPct val="67000"/>
            </a:pPr>
            <a:r>
              <a:rPr lang="en-US" sz="3600" dirty="0">
                <a:solidFill>
                  <a:schemeClr val="accent2"/>
                </a:solidFill>
              </a:rPr>
              <a:t>Remind coaches during pre-game meeting that they need to ensure their players are not in the line of possible warm-up overthrows, and that behind the fence is safer than on the field.</a:t>
            </a:r>
          </a:p>
        </p:txBody>
      </p:sp>
    </p:spTree>
    <p:extLst>
      <p:ext uri="{BB962C8B-B14F-4D97-AF65-F5344CB8AC3E}">
        <p14:creationId xmlns:p14="http://schemas.microsoft.com/office/powerpoint/2010/main" val="252091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HUDDLES BETWEEN INNINGS</a:t>
            </a:r>
            <a:endParaRPr/>
          </a:p>
        </p:txBody>
      </p:sp>
      <p:sp>
        <p:nvSpPr>
          <p:cNvPr id="344" name="Google Shape;344;p20"/>
          <p:cNvSpPr txBox="1">
            <a:spLocks noGrp="1"/>
          </p:cNvSpPr>
          <p:nvPr>
            <p:ph type="body" idx="1"/>
          </p:nvPr>
        </p:nvSpPr>
        <p:spPr>
          <a:xfrm>
            <a:off x="6199111" y="1989138"/>
            <a:ext cx="5078489" cy="433863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ct val="67000"/>
              <a:buChar char="▪"/>
            </a:pPr>
            <a:r>
              <a:rPr lang="en-US" sz="3200" dirty="0">
                <a:sym typeface="Calibri"/>
              </a:rPr>
              <a:t>Teams choosing to huddle:</a:t>
            </a:r>
            <a:endParaRPr sz="3200" dirty="0"/>
          </a:p>
          <a:p>
            <a:pPr marL="621792" lvl="0" indent="-256032" algn="l" rtl="0">
              <a:spcBef>
                <a:spcPts val="1200"/>
              </a:spcBef>
              <a:spcAft>
                <a:spcPts val="0"/>
              </a:spcAft>
              <a:buClr>
                <a:schemeClr val="dk1"/>
              </a:buClr>
              <a:buSzPct val="67000"/>
              <a:buFont typeface="Arial" panose="020B0604020202020204" pitchFamily="34" charset="0"/>
              <a:buChar char="•"/>
            </a:pPr>
            <a:r>
              <a:rPr lang="en-US" sz="2800" dirty="0">
                <a:latin typeface="Calibri"/>
                <a:ea typeface="Calibri"/>
                <a:cs typeface="Calibri"/>
                <a:sym typeface="Calibri"/>
              </a:rPr>
              <a:t>Should be in a safe location</a:t>
            </a:r>
            <a:r>
              <a:rPr lang="en-US" sz="2800" dirty="0"/>
              <a:t> </a:t>
            </a:r>
            <a:r>
              <a:rPr lang="en-US" sz="2800" dirty="0">
                <a:latin typeface="Calibri"/>
                <a:ea typeface="Calibri"/>
                <a:cs typeface="Calibri"/>
                <a:sym typeface="Calibri"/>
              </a:rPr>
              <a:t>when the other team is warming up on the field</a:t>
            </a:r>
            <a:endParaRPr sz="2800" dirty="0"/>
          </a:p>
          <a:p>
            <a:pPr marL="621792" lvl="0" indent="-256032" algn="l" rtl="0">
              <a:spcBef>
                <a:spcPts val="1200"/>
              </a:spcBef>
              <a:spcAft>
                <a:spcPts val="0"/>
              </a:spcAft>
              <a:buClr>
                <a:schemeClr val="dk1"/>
              </a:buClr>
              <a:buSzPct val="67000"/>
              <a:buFont typeface="Arial" panose="020B0604020202020204" pitchFamily="34" charset="0"/>
              <a:buChar char="•"/>
            </a:pPr>
            <a:r>
              <a:rPr lang="en-US" sz="2800" dirty="0">
                <a:latin typeface="Calibri"/>
                <a:ea typeface="Calibri"/>
                <a:cs typeface="Calibri"/>
                <a:sym typeface="Calibri"/>
              </a:rPr>
              <a:t>Does not impede the warm-</a:t>
            </a:r>
            <a:r>
              <a:rPr lang="en-US" sz="2800" dirty="0"/>
              <a:t> </a:t>
            </a:r>
            <a:r>
              <a:rPr lang="en-US" sz="2800" dirty="0">
                <a:latin typeface="Calibri"/>
                <a:ea typeface="Calibri"/>
                <a:cs typeface="Calibri"/>
                <a:sym typeface="Calibri"/>
              </a:rPr>
              <a:t>up of the defensive team</a:t>
            </a:r>
            <a:endParaRPr sz="2800" dirty="0"/>
          </a:p>
          <a:p>
            <a:pPr marL="621792" lvl="0" indent="-256032" algn="l" rtl="0">
              <a:spcBef>
                <a:spcPts val="1200"/>
              </a:spcBef>
              <a:spcAft>
                <a:spcPts val="0"/>
              </a:spcAft>
              <a:buClr>
                <a:schemeClr val="dk1"/>
              </a:buClr>
              <a:buSzPct val="67000"/>
              <a:buFont typeface="Arial" panose="020B0604020202020204" pitchFamily="34" charset="0"/>
              <a:buChar char="•"/>
            </a:pPr>
            <a:r>
              <a:rPr lang="en-US" sz="2800" dirty="0">
                <a:latin typeface="Calibri"/>
                <a:ea typeface="Calibri"/>
                <a:cs typeface="Calibri"/>
                <a:sym typeface="Calibri"/>
              </a:rPr>
              <a:t>Does not place them in areas where overthrows are likely</a:t>
            </a:r>
            <a:endParaRPr sz="2800" dirty="0"/>
          </a:p>
        </p:txBody>
      </p:sp>
      <p:pic>
        <p:nvPicPr>
          <p:cNvPr id="345" name="Google Shape;345;p20" descr="Diagram, schematic&#10;&#10;Description automatically generated"/>
          <p:cNvPicPr preferRelativeResize="0"/>
          <p:nvPr/>
        </p:nvPicPr>
        <p:blipFill rotWithShape="1">
          <a:blip r:embed="rId3">
            <a:alphaModFix/>
          </a:blip>
          <a:srcRect/>
          <a:stretch/>
        </p:blipFill>
        <p:spPr>
          <a:xfrm>
            <a:off x="1760010" y="1957414"/>
            <a:ext cx="4439101" cy="4422517"/>
          </a:xfrm>
          <a:prstGeom prst="rect">
            <a:avLst/>
          </a:prstGeom>
          <a:noFill/>
          <a:ln>
            <a:noFill/>
          </a:ln>
        </p:spPr>
      </p:pic>
    </p:spTree>
    <p:extLst>
      <p:ext uri="{BB962C8B-B14F-4D97-AF65-F5344CB8AC3E}">
        <p14:creationId xmlns:p14="http://schemas.microsoft.com/office/powerpoint/2010/main" val="286540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4">
                                            <p:txEl>
                                              <p:pRg st="0" end="0"/>
                                            </p:txEl>
                                          </p:spTgt>
                                        </p:tgtEl>
                                        <p:attrNameLst>
                                          <p:attrName>style.visibility</p:attrName>
                                        </p:attrNameLst>
                                      </p:cBhvr>
                                      <p:to>
                                        <p:strVal val="visible"/>
                                      </p:to>
                                    </p:set>
                                    <p:animEffect transition="in" filter="fade">
                                      <p:cBhvr>
                                        <p:cTn id="11" dur="500"/>
                                        <p:tgtEl>
                                          <p:spTgt spid="34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4">
                                            <p:txEl>
                                              <p:pRg st="1" end="1"/>
                                            </p:txEl>
                                          </p:spTgt>
                                        </p:tgtEl>
                                        <p:attrNameLst>
                                          <p:attrName>style.visibility</p:attrName>
                                        </p:attrNameLst>
                                      </p:cBhvr>
                                      <p:to>
                                        <p:strVal val="visible"/>
                                      </p:to>
                                    </p:set>
                                    <p:animEffect transition="in" filter="fade">
                                      <p:cBhvr>
                                        <p:cTn id="16" dur="500"/>
                                        <p:tgtEl>
                                          <p:spTgt spid="34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44">
                                            <p:txEl>
                                              <p:pRg st="2" end="2"/>
                                            </p:txEl>
                                          </p:spTgt>
                                        </p:tgtEl>
                                        <p:attrNameLst>
                                          <p:attrName>style.visibility</p:attrName>
                                        </p:attrNameLst>
                                      </p:cBhvr>
                                      <p:to>
                                        <p:strVal val="visible"/>
                                      </p:to>
                                    </p:set>
                                    <p:animEffect transition="in" filter="fade">
                                      <p:cBhvr>
                                        <p:cTn id="21" dur="500"/>
                                        <p:tgtEl>
                                          <p:spTgt spid="34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44">
                                            <p:txEl>
                                              <p:pRg st="3" end="3"/>
                                            </p:txEl>
                                          </p:spTgt>
                                        </p:tgtEl>
                                        <p:attrNameLst>
                                          <p:attrName>style.visibility</p:attrName>
                                        </p:attrNameLst>
                                      </p:cBhvr>
                                      <p:to>
                                        <p:strVal val="visible"/>
                                      </p:to>
                                    </p:set>
                                    <p:animEffect transition="in" filter="fade">
                                      <p:cBhvr>
                                        <p:cTn id="26" dur="500"/>
                                        <p:tgtEl>
                                          <p:spTgt spid="34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HUDDLES BETWEEN INNINGS</a:t>
            </a:r>
            <a:endParaRPr dirty="0"/>
          </a:p>
        </p:txBody>
      </p:sp>
      <p:sp>
        <p:nvSpPr>
          <p:cNvPr id="344" name="Google Shape;344;p20"/>
          <p:cNvSpPr txBox="1">
            <a:spLocks noGrp="1"/>
          </p:cNvSpPr>
          <p:nvPr>
            <p:ph type="body" idx="1"/>
          </p:nvPr>
        </p:nvSpPr>
        <p:spPr>
          <a:xfrm>
            <a:off x="6400799" y="1989138"/>
            <a:ext cx="5344511" cy="4338637"/>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ct val="67000"/>
              <a:buChar char="▪"/>
            </a:pPr>
            <a:r>
              <a:rPr lang="en-US" sz="3200" dirty="0">
                <a:sym typeface="Calibri"/>
              </a:rPr>
              <a:t>This play pic shows the teams huddling behind the dugout fence</a:t>
            </a:r>
          </a:p>
          <a:p>
            <a:pPr marL="342900" lvl="0" indent="-342900" algn="l" rtl="0">
              <a:spcBef>
                <a:spcPts val="0"/>
              </a:spcBef>
              <a:spcAft>
                <a:spcPts val="0"/>
              </a:spcAft>
              <a:buClr>
                <a:schemeClr val="accent2"/>
              </a:buClr>
              <a:buSzPct val="67000"/>
              <a:buChar char="▪"/>
            </a:pPr>
            <a:r>
              <a:rPr lang="en-US" sz="3200" i="1" dirty="0">
                <a:solidFill>
                  <a:schemeClr val="accent2"/>
                </a:solidFill>
              </a:rPr>
              <a:t>That is not current practice</a:t>
            </a:r>
            <a:endParaRPr sz="2800" i="1" dirty="0">
              <a:solidFill>
                <a:schemeClr val="accent2"/>
              </a:solidFill>
            </a:endParaRPr>
          </a:p>
        </p:txBody>
      </p:sp>
      <p:pic>
        <p:nvPicPr>
          <p:cNvPr id="345" name="Google Shape;345;p20" descr="Diagram, schematic&#10;&#10;Description automatically generated"/>
          <p:cNvPicPr preferRelativeResize="0"/>
          <p:nvPr/>
        </p:nvPicPr>
        <p:blipFill rotWithShape="1">
          <a:blip r:embed="rId3">
            <a:alphaModFix/>
          </a:blip>
          <a:srcRect/>
          <a:stretch/>
        </p:blipFill>
        <p:spPr>
          <a:xfrm>
            <a:off x="1760010" y="1957414"/>
            <a:ext cx="4439101" cy="4422517"/>
          </a:xfrm>
          <a:prstGeom prst="rect">
            <a:avLst/>
          </a:prstGeom>
          <a:noFill/>
          <a:ln>
            <a:noFill/>
          </a:ln>
        </p:spPr>
      </p:pic>
      <p:sp>
        <p:nvSpPr>
          <p:cNvPr id="346" name="Google Shape;346;p20"/>
          <p:cNvSpPr/>
          <p:nvPr/>
        </p:nvSpPr>
        <p:spPr>
          <a:xfrm>
            <a:off x="2152650" y="5524500"/>
            <a:ext cx="1000125" cy="685800"/>
          </a:xfrm>
          <a:prstGeom prst="ellipse">
            <a:avLst/>
          </a:prstGeom>
          <a:noFill/>
          <a:ln w="762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47" name="Google Shape;347;p20"/>
          <p:cNvSpPr/>
          <p:nvPr/>
        </p:nvSpPr>
        <p:spPr>
          <a:xfrm>
            <a:off x="5295900" y="3620408"/>
            <a:ext cx="657226" cy="1008742"/>
          </a:xfrm>
          <a:prstGeom prst="ellipse">
            <a:avLst/>
          </a:prstGeom>
          <a:noFill/>
          <a:ln w="762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57108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5"/>
                                        </p:tgtEl>
                                        <p:attrNameLst>
                                          <p:attrName>style.visibility</p:attrName>
                                        </p:attrNameLst>
                                      </p:cBhvr>
                                      <p:to>
                                        <p:strVal val="visible"/>
                                      </p:to>
                                    </p:set>
                                    <p:animEffect transition="in" filter="fade">
                                      <p:cBhvr>
                                        <p:cTn id="7" dur="500"/>
                                        <p:tgtEl>
                                          <p:spTgt spid="34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4">
                                            <p:txEl>
                                              <p:pRg st="0" end="0"/>
                                            </p:txEl>
                                          </p:spTgt>
                                        </p:tgtEl>
                                        <p:attrNameLst>
                                          <p:attrName>style.visibility</p:attrName>
                                        </p:attrNameLst>
                                      </p:cBhvr>
                                      <p:to>
                                        <p:strVal val="visible"/>
                                      </p:to>
                                    </p:set>
                                    <p:animEffect transition="in" filter="fade">
                                      <p:cBhvr>
                                        <p:cTn id="11" dur="500"/>
                                        <p:tgtEl>
                                          <p:spTgt spid="34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46"/>
                                        </p:tgtEl>
                                        <p:attrNameLst>
                                          <p:attrName>style.visibility</p:attrName>
                                        </p:attrNameLst>
                                      </p:cBhvr>
                                      <p:to>
                                        <p:strVal val="visible"/>
                                      </p:to>
                                    </p:set>
                                    <p:animEffect transition="in" filter="fade">
                                      <p:cBhvr>
                                        <p:cTn id="16" dur="500"/>
                                        <p:tgtEl>
                                          <p:spTgt spid="34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47"/>
                                        </p:tgtEl>
                                        <p:attrNameLst>
                                          <p:attrName>style.visibility</p:attrName>
                                        </p:attrNameLst>
                                      </p:cBhvr>
                                      <p:to>
                                        <p:strVal val="visible"/>
                                      </p:to>
                                    </p:set>
                                    <p:animEffect transition="in" filter="fade">
                                      <p:cBhvr>
                                        <p:cTn id="20" dur="500"/>
                                        <p:tgtEl>
                                          <p:spTgt spid="34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4">
                                            <p:txEl>
                                              <p:pRg st="1" end="1"/>
                                            </p:txEl>
                                          </p:spTgt>
                                        </p:tgtEl>
                                        <p:attrNameLst>
                                          <p:attrName>style.visibility</p:attrName>
                                        </p:attrNameLst>
                                      </p:cBhvr>
                                      <p:to>
                                        <p:strVal val="visible"/>
                                      </p:to>
                                    </p:set>
                                    <p:animEffect transition="in" filter="fade">
                                      <p:cBhvr>
                                        <p:cTn id="25" dur="500"/>
                                        <p:tgtEl>
                                          <p:spTgt spid="3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21"/>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GUIDANCE FOR PITCHER UTILIZATION</a:t>
            </a:r>
            <a:endParaRPr/>
          </a:p>
        </p:txBody>
      </p:sp>
      <p:sp>
        <p:nvSpPr>
          <p:cNvPr id="354" name="Google Shape;354;p21"/>
          <p:cNvSpPr txBox="1">
            <a:spLocks noGrp="1"/>
          </p:cNvSpPr>
          <p:nvPr>
            <p:ph type="body" idx="1"/>
          </p:nvPr>
        </p:nvSpPr>
        <p:spPr>
          <a:xfrm>
            <a:off x="6365819" y="2073320"/>
            <a:ext cx="4987982" cy="443907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Ongoing concern regarding overuse injuries of the shoulder and elbow of softball pitchers at the high school level;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Available injury data do not warrant the implementation of pitch or inning limitations;</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Committees will continue to monitor all available research. </a:t>
            </a:r>
            <a:endParaRPr sz="2400" dirty="0">
              <a:latin typeface="Calibri"/>
              <a:ea typeface="Calibri"/>
              <a:cs typeface="Calibri"/>
              <a:sym typeface="Calibri"/>
            </a:endParaRPr>
          </a:p>
        </p:txBody>
      </p:sp>
      <p:pic>
        <p:nvPicPr>
          <p:cNvPr id="355" name="Google Shape;355;p21" descr="A person throwing a baseball&#10;&#10;Description automatically generated with low confidence"/>
          <p:cNvPicPr preferRelativeResize="0"/>
          <p:nvPr/>
        </p:nvPicPr>
        <p:blipFill rotWithShape="1">
          <a:blip r:embed="rId3">
            <a:alphaModFix/>
          </a:blip>
          <a:srcRect/>
          <a:stretch/>
        </p:blipFill>
        <p:spPr>
          <a:xfrm>
            <a:off x="1746257" y="1993557"/>
            <a:ext cx="4349743" cy="451883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4">
                                            <p:txEl>
                                              <p:pRg st="0" end="0"/>
                                            </p:txEl>
                                          </p:spTgt>
                                        </p:tgtEl>
                                        <p:attrNameLst>
                                          <p:attrName>style.visibility</p:attrName>
                                        </p:attrNameLst>
                                      </p:cBhvr>
                                      <p:to>
                                        <p:strVal val="visible"/>
                                      </p:to>
                                    </p:set>
                                    <p:animEffect transition="in" filter="fade">
                                      <p:cBhvr>
                                        <p:cTn id="11" dur="500"/>
                                        <p:tgtEl>
                                          <p:spTgt spid="354">
                                            <p:txEl>
                                              <p:pRg st="0" end="0"/>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4">
                                            <p:txEl>
                                              <p:pRg st="1" end="1"/>
                                            </p:txEl>
                                          </p:spTgt>
                                        </p:tgtEl>
                                        <p:attrNameLst>
                                          <p:attrName>style.visibility</p:attrName>
                                        </p:attrNameLst>
                                      </p:cBhvr>
                                      <p:to>
                                        <p:strVal val="visible"/>
                                      </p:to>
                                    </p:set>
                                    <p:animEffect transition="in" filter="fade">
                                      <p:cBhvr>
                                        <p:cTn id="15" dur="500"/>
                                        <p:tgtEl>
                                          <p:spTgt spid="354">
                                            <p:txEl>
                                              <p:pRg st="1" end="1"/>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4">
                                            <p:txEl>
                                              <p:pRg st="2" end="2"/>
                                            </p:txEl>
                                          </p:spTgt>
                                        </p:tgtEl>
                                        <p:attrNameLst>
                                          <p:attrName>style.visibility</p:attrName>
                                        </p:attrNameLst>
                                      </p:cBhvr>
                                      <p:to>
                                        <p:strVal val="visible"/>
                                      </p:to>
                                    </p:set>
                                    <p:animEffect transition="in" filter="fade">
                                      <p:cBhvr>
                                        <p:cTn id="19" dur="500"/>
                                        <p:tgtEl>
                                          <p:spTgt spid="3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a:spLocks noGrp="1"/>
          </p:cNvSpPr>
          <p:nvPr>
            <p:ph type="title"/>
          </p:nvPr>
        </p:nvSpPr>
        <p:spPr>
          <a:xfrm>
            <a:off x="1940985" y="531813"/>
            <a:ext cx="10026649"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BASES, PLATES</a:t>
            </a:r>
            <a:br>
              <a:rPr lang="en-US" dirty="0"/>
            </a:br>
            <a:r>
              <a:rPr lang="en-US" dirty="0"/>
              <a:t>RULE 1-2-1</a:t>
            </a:r>
            <a:endParaRPr dirty="0"/>
          </a:p>
        </p:txBody>
      </p:sp>
      <p:sp>
        <p:nvSpPr>
          <p:cNvPr id="140" name="Google Shape;140;p3"/>
          <p:cNvSpPr txBox="1"/>
          <p:nvPr/>
        </p:nvSpPr>
        <p:spPr>
          <a:xfrm>
            <a:off x="7943850" y="2095722"/>
            <a:ext cx="4023784" cy="38898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
        <p:nvSpPr>
          <p:cNvPr id="141" name="Google Shape;141;p3"/>
          <p:cNvSpPr txBox="1">
            <a:spLocks noGrp="1"/>
          </p:cNvSpPr>
          <p:nvPr>
            <p:ph type="body" idx="1"/>
          </p:nvPr>
        </p:nvSpPr>
        <p:spPr>
          <a:xfrm>
            <a:off x="6757889" y="2095723"/>
            <a:ext cx="4979545" cy="3889844"/>
          </a:xfrm>
          <a:prstGeom prst="rect">
            <a:avLst/>
          </a:prstGeom>
          <a:noFill/>
          <a:ln>
            <a:noFill/>
          </a:ln>
        </p:spPr>
        <p:txBody>
          <a:bodyPr spcFirstLastPara="1" wrap="square" lIns="91425" tIns="45700" rIns="91425" bIns="45700" anchor="t" anchorCtr="0">
            <a:noAutofit/>
          </a:bodyPr>
          <a:lstStyle/>
          <a:p>
            <a:pPr marL="342900" lvl="0" indent="-215900" algn="l" rtl="0">
              <a:spcBef>
                <a:spcPts val="0"/>
              </a:spcBef>
              <a:spcAft>
                <a:spcPts val="0"/>
              </a:spcAft>
              <a:buClr>
                <a:schemeClr val="dk1"/>
              </a:buClr>
              <a:buSzPts val="2000"/>
              <a:buNone/>
            </a:pPr>
            <a:endParaRPr sz="2000" dirty="0">
              <a:latin typeface="Calibri"/>
              <a:ea typeface="Calibri"/>
              <a:cs typeface="Calibri"/>
              <a:sym typeface="Calibri"/>
            </a:endParaRPr>
          </a:p>
          <a:p>
            <a:pPr marL="342900" lvl="0" indent="-342900" algn="l" rtl="0">
              <a:spcBef>
                <a:spcPts val="0"/>
              </a:spcBef>
              <a:spcAft>
                <a:spcPts val="0"/>
              </a:spcAft>
              <a:buClr>
                <a:schemeClr val="dk1"/>
              </a:buClr>
              <a:buSzPts val="3600"/>
              <a:buChar char="▪"/>
            </a:pPr>
            <a:r>
              <a:rPr lang="en-US" sz="3600" dirty="0">
                <a:latin typeface="Calibri"/>
                <a:ea typeface="Calibri"/>
                <a:cs typeface="Calibri"/>
                <a:sym typeface="Calibri"/>
              </a:rPr>
              <a:t>Bases may be designed to disengage from their anchor system.</a:t>
            </a:r>
            <a:endParaRPr sz="3600" dirty="0">
              <a:latin typeface="Calibri"/>
              <a:ea typeface="Calibri"/>
              <a:cs typeface="Calibri"/>
              <a:sym typeface="Calibri"/>
            </a:endParaRPr>
          </a:p>
        </p:txBody>
      </p:sp>
      <p:pic>
        <p:nvPicPr>
          <p:cNvPr id="142" name="Google Shape;142;p3" descr="Graphical user interface, application&#10;&#10;Description automatically generated"/>
          <p:cNvPicPr preferRelativeResize="0"/>
          <p:nvPr/>
        </p:nvPicPr>
        <p:blipFill rotWithShape="1">
          <a:blip r:embed="rId3">
            <a:alphaModFix/>
          </a:blip>
          <a:srcRect/>
          <a:stretch/>
        </p:blipFill>
        <p:spPr>
          <a:xfrm>
            <a:off x="1526187" y="2005254"/>
            <a:ext cx="4979545" cy="435423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500"/>
                                        <p:tgtEl>
                                          <p:spTgt spid="1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animEffect transition="in" filter="fade">
                                      <p:cBhvr>
                                        <p:cTn id="11" dur="500"/>
                                        <p:tgtEl>
                                          <p:spTgt spid="1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22"/>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ASSISTING A RUNNER</a:t>
            </a:r>
            <a:endParaRPr/>
          </a:p>
        </p:txBody>
      </p:sp>
      <p:sp>
        <p:nvSpPr>
          <p:cNvPr id="362" name="Google Shape;362;p22"/>
          <p:cNvSpPr txBox="1">
            <a:spLocks noGrp="1"/>
          </p:cNvSpPr>
          <p:nvPr>
            <p:ph type="body" idx="1"/>
          </p:nvPr>
        </p:nvSpPr>
        <p:spPr>
          <a:xfrm>
            <a:off x="6392564" y="2034746"/>
            <a:ext cx="4932662" cy="429303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Coaches or any other team personnel are not permitted to assist a runner during playing action.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When a home run occurs, although the ball is out of play (enters dead ball territory), runners have live ball running responsibilities and are still required to legally run the bases. </a:t>
            </a:r>
            <a:endParaRPr dirty="0"/>
          </a:p>
        </p:txBody>
      </p:sp>
      <p:pic>
        <p:nvPicPr>
          <p:cNvPr id="363" name="Google Shape;363;p22" descr="A person running on a track&#10;&#10;Description automatically generated with low confidence"/>
          <p:cNvPicPr preferRelativeResize="0"/>
          <p:nvPr/>
        </p:nvPicPr>
        <p:blipFill rotWithShape="1">
          <a:blip r:embed="rId3">
            <a:alphaModFix/>
          </a:blip>
          <a:srcRect/>
          <a:stretch/>
        </p:blipFill>
        <p:spPr>
          <a:xfrm>
            <a:off x="1816750" y="1968843"/>
            <a:ext cx="4295759" cy="44393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2">
                                            <p:txEl>
                                              <p:pRg st="0" end="0"/>
                                            </p:txEl>
                                          </p:spTgt>
                                        </p:tgtEl>
                                        <p:attrNameLst>
                                          <p:attrName>style.visibility</p:attrName>
                                        </p:attrNameLst>
                                      </p:cBhvr>
                                      <p:to>
                                        <p:strVal val="visible"/>
                                      </p:to>
                                    </p:set>
                                    <p:animEffect transition="in" filter="fade">
                                      <p:cBhvr>
                                        <p:cTn id="11" dur="500"/>
                                        <p:tgtEl>
                                          <p:spTgt spid="36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62">
                                            <p:txEl>
                                              <p:pRg st="1" end="1"/>
                                            </p:txEl>
                                          </p:spTgt>
                                        </p:tgtEl>
                                        <p:attrNameLst>
                                          <p:attrName>style.visibility</p:attrName>
                                        </p:attrNameLst>
                                      </p:cBhvr>
                                      <p:to>
                                        <p:strVal val="visible"/>
                                      </p:to>
                                    </p:set>
                                    <p:animEffect transition="in" filter="fade">
                                      <p:cBhvr>
                                        <p:cTn id="16" dur="500"/>
                                        <p:tgtEl>
                                          <p:spTgt spid="36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3"/>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PITCHER SIMULATING TAKING A SIGN</a:t>
            </a:r>
            <a:endParaRPr/>
          </a:p>
        </p:txBody>
      </p:sp>
      <p:sp>
        <p:nvSpPr>
          <p:cNvPr id="370" name="Google Shape;370;p23"/>
          <p:cNvSpPr txBox="1">
            <a:spLocks noGrp="1"/>
          </p:cNvSpPr>
          <p:nvPr>
            <p:ph type="body" idx="1"/>
          </p:nvPr>
        </p:nvSpPr>
        <p:spPr>
          <a:xfrm>
            <a:off x="5807677" y="2130525"/>
            <a:ext cx="6159958" cy="4197251"/>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While the pivot foot is in contact with the pitcher’s plate and prior to bringing the hands together, the pitcher must take or simulate taking a signal from the catcher.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A signal may be taken from a coach either by hand signal, verbal call, or by looking up on a wristband with a playbook/</a:t>
            </a:r>
            <a:r>
              <a:rPr lang="en-US" sz="2400" dirty="0" err="1">
                <a:latin typeface="Calibri"/>
                <a:ea typeface="Calibri"/>
                <a:cs typeface="Calibri"/>
                <a:sym typeface="Calibri"/>
              </a:rPr>
              <a:t>playcard</a:t>
            </a:r>
            <a:r>
              <a:rPr lang="en-US" sz="2400" dirty="0">
                <a:latin typeface="Calibri"/>
                <a:ea typeface="Calibri"/>
                <a:cs typeface="Calibri"/>
                <a:sym typeface="Calibri"/>
              </a:rPr>
              <a:t>.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If the pitcher does not pause after stepping onto the pitcher’s plate, an illegal pitch should be called. </a:t>
            </a:r>
            <a:endParaRPr sz="2400" dirty="0">
              <a:latin typeface="Calibri"/>
              <a:ea typeface="Calibri"/>
              <a:cs typeface="Calibri"/>
              <a:sym typeface="Calibri"/>
            </a:endParaRPr>
          </a:p>
        </p:txBody>
      </p:sp>
      <p:pic>
        <p:nvPicPr>
          <p:cNvPr id="371" name="Google Shape;371;p23" descr="Diagram&#10;&#10;Description automatically generated"/>
          <p:cNvPicPr preferRelativeResize="0"/>
          <p:nvPr/>
        </p:nvPicPr>
        <p:blipFill rotWithShape="1">
          <a:blip r:embed="rId3">
            <a:alphaModFix/>
          </a:blip>
          <a:srcRect/>
          <a:stretch/>
        </p:blipFill>
        <p:spPr>
          <a:xfrm>
            <a:off x="1562850" y="2130525"/>
            <a:ext cx="4050266" cy="419725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1"/>
                                        </p:tgtEl>
                                        <p:attrNameLst>
                                          <p:attrName>style.visibility</p:attrName>
                                        </p:attrNameLst>
                                      </p:cBhvr>
                                      <p:to>
                                        <p:strVal val="visible"/>
                                      </p:to>
                                    </p:set>
                                    <p:animEffect transition="in" filter="fade">
                                      <p:cBhvr>
                                        <p:cTn id="7" dur="500"/>
                                        <p:tgtEl>
                                          <p:spTgt spid="3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0">
                                            <p:txEl>
                                              <p:pRg st="0" end="0"/>
                                            </p:txEl>
                                          </p:spTgt>
                                        </p:tgtEl>
                                        <p:attrNameLst>
                                          <p:attrName>style.visibility</p:attrName>
                                        </p:attrNameLst>
                                      </p:cBhvr>
                                      <p:to>
                                        <p:strVal val="visible"/>
                                      </p:to>
                                    </p:set>
                                    <p:animEffect transition="in" filter="fade">
                                      <p:cBhvr>
                                        <p:cTn id="11" dur="500"/>
                                        <p:tgtEl>
                                          <p:spTgt spid="370">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0">
                                            <p:txEl>
                                              <p:pRg st="1" end="1"/>
                                            </p:txEl>
                                          </p:spTgt>
                                        </p:tgtEl>
                                        <p:attrNameLst>
                                          <p:attrName>style.visibility</p:attrName>
                                        </p:attrNameLst>
                                      </p:cBhvr>
                                      <p:to>
                                        <p:strVal val="visible"/>
                                      </p:to>
                                    </p:set>
                                    <p:animEffect transition="in" filter="fade">
                                      <p:cBhvr>
                                        <p:cTn id="16" dur="500"/>
                                        <p:tgtEl>
                                          <p:spTgt spid="37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70">
                                            <p:txEl>
                                              <p:pRg st="2" end="2"/>
                                            </p:txEl>
                                          </p:spTgt>
                                        </p:tgtEl>
                                        <p:attrNameLst>
                                          <p:attrName>style.visibility</p:attrName>
                                        </p:attrNameLst>
                                      </p:cBhvr>
                                      <p:to>
                                        <p:strVal val="visible"/>
                                      </p:to>
                                    </p:set>
                                    <p:animEffect transition="in" filter="fade">
                                      <p:cBhvr>
                                        <p:cTn id="21" dur="500"/>
                                        <p:tgtEl>
                                          <p:spTgt spid="3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g105c6644b64_0_79"/>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PITCHER SIMULATING TAKING A SIGN</a:t>
            </a:r>
            <a:endParaRPr/>
          </a:p>
        </p:txBody>
      </p:sp>
      <p:sp>
        <p:nvSpPr>
          <p:cNvPr id="378" name="Google Shape;378;g105c6644b64_0_79"/>
          <p:cNvSpPr txBox="1">
            <a:spLocks noGrp="1"/>
          </p:cNvSpPr>
          <p:nvPr>
            <p:ph type="body" idx="1"/>
          </p:nvPr>
        </p:nvSpPr>
        <p:spPr>
          <a:xfrm>
            <a:off x="5613116" y="2130477"/>
            <a:ext cx="5872301" cy="4197300"/>
          </a:xfrm>
          <a:prstGeom prst="rect">
            <a:avLst/>
          </a:prstGeom>
          <a:noFill/>
          <a:ln>
            <a:noFill/>
          </a:ln>
        </p:spPr>
        <p:txBody>
          <a:bodyPr spcFirstLastPara="1" wrap="square" lIns="91425" tIns="45700" rIns="91425" bIns="45700" anchor="t" anchorCtr="0">
            <a:noAutofit/>
          </a:bodyPr>
          <a:lstStyle/>
          <a:p>
            <a:pPr marL="342900" lvl="0" indent="-342900" algn="l" rtl="0">
              <a:spcAft>
                <a:spcPts val="0"/>
              </a:spcAft>
              <a:buClr>
                <a:schemeClr val="dk1"/>
              </a:buClr>
              <a:buSzPts val="2400"/>
              <a:buChar char="▪"/>
            </a:pPr>
            <a:r>
              <a:rPr lang="en-US" sz="3200" dirty="0"/>
              <a:t>As officials we need to do our job to ensure the pitchers are not quick pitching to the batters.  </a:t>
            </a:r>
            <a:endParaRPr sz="3200" dirty="0"/>
          </a:p>
          <a:p>
            <a:pPr marL="342900" lvl="0" indent="-342900" algn="l" rtl="0">
              <a:spcBef>
                <a:spcPts val="1200"/>
              </a:spcBef>
              <a:spcAft>
                <a:spcPts val="0"/>
              </a:spcAft>
              <a:buClr>
                <a:schemeClr val="accent2"/>
              </a:buClr>
              <a:buSzPts val="2400"/>
              <a:buChar char="▪"/>
            </a:pPr>
            <a:r>
              <a:rPr lang="en-US" sz="3200" i="1" dirty="0">
                <a:solidFill>
                  <a:schemeClr val="accent2"/>
                </a:solidFill>
              </a:rPr>
              <a:t>Quick pitching throws the batter off and gives the defense an unfair advantage. </a:t>
            </a:r>
            <a:endParaRPr sz="3200" i="1" dirty="0">
              <a:solidFill>
                <a:schemeClr val="accent2"/>
              </a:solidFill>
            </a:endParaRPr>
          </a:p>
        </p:txBody>
      </p:sp>
      <p:pic>
        <p:nvPicPr>
          <p:cNvPr id="379" name="Google Shape;379;g105c6644b64_0_79" descr="Diagram&#10;&#10;Description automatically generated"/>
          <p:cNvPicPr preferRelativeResize="0"/>
          <p:nvPr/>
        </p:nvPicPr>
        <p:blipFill rotWithShape="1">
          <a:blip r:embed="rId3">
            <a:alphaModFix/>
          </a:blip>
          <a:srcRect/>
          <a:stretch/>
        </p:blipFill>
        <p:spPr>
          <a:xfrm>
            <a:off x="1562850" y="2130525"/>
            <a:ext cx="4050267" cy="41972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78">
                                            <p:txEl>
                                              <p:pRg st="0" end="0"/>
                                            </p:txEl>
                                          </p:spTgt>
                                        </p:tgtEl>
                                        <p:attrNameLst>
                                          <p:attrName>style.visibility</p:attrName>
                                        </p:attrNameLst>
                                      </p:cBhvr>
                                      <p:to>
                                        <p:strVal val="visible"/>
                                      </p:to>
                                    </p:set>
                                    <p:animEffect transition="in" filter="fade">
                                      <p:cBhvr>
                                        <p:cTn id="11" dur="500"/>
                                        <p:tgtEl>
                                          <p:spTgt spid="37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78">
                                            <p:txEl>
                                              <p:pRg st="1" end="1"/>
                                            </p:txEl>
                                          </p:spTgt>
                                        </p:tgtEl>
                                        <p:attrNameLst>
                                          <p:attrName>style.visibility</p:attrName>
                                        </p:attrNameLst>
                                      </p:cBhvr>
                                      <p:to>
                                        <p:strVal val="visible"/>
                                      </p:to>
                                    </p:set>
                                    <p:animEffect transition="in" filter="fade">
                                      <p:cBhvr>
                                        <p:cTn id="16" dur="500"/>
                                        <p:tgtEl>
                                          <p:spTgt spid="37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kumimoji="0" lang="en-US" sz="3800" b="1" i="0" u="none" strike="noStrike" kern="1200" cap="none" spc="0" normalizeH="0" baseline="0" noProof="0" dirty="0">
                <a:ln>
                  <a:noFill/>
                </a:ln>
                <a:solidFill>
                  <a:prstClr val="black"/>
                </a:solidFill>
                <a:effectLst/>
                <a:uLnTx/>
                <a:uFillTx/>
                <a:latin typeface="Calibri Light" panose="020F0302020204030204"/>
                <a:ea typeface="+mj-ea"/>
                <a:cs typeface="+mj-cs"/>
              </a:rPr>
              <a:t>BUCKETS/STOOLS</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978784" y="1748413"/>
            <a:ext cx="4939166" cy="3768132"/>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R="0" lvl="0" algn="l" defTabSz="914400" rtl="0" eaLnBrk="1" fontAlgn="auto" latinLnBrk="0" hangingPunct="1">
              <a:lnSpc>
                <a:spcPct val="90000"/>
              </a:lnSpc>
              <a:spcBef>
                <a:spcPts val="0"/>
              </a:spcBef>
              <a:spcAft>
                <a:spcPts val="0"/>
              </a:spcAft>
              <a:buClr>
                <a:prstClr val="black"/>
              </a:buClr>
              <a:buSzPts val="2400"/>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Buckets/Stools are to remain in the dugout. They will not be allowed on the field during live play.  </a:t>
            </a:r>
          </a:p>
          <a:p>
            <a:pPr marR="0" lvl="0" algn="l" defTabSz="914400" rtl="0" eaLnBrk="1" fontAlgn="auto" latinLnBrk="0" hangingPunct="1">
              <a:lnSpc>
                <a:spcPct val="90000"/>
              </a:lnSpc>
              <a:spcBef>
                <a:spcPts val="1200"/>
              </a:spcBef>
              <a:spcAft>
                <a:spcPts val="0"/>
              </a:spcAft>
              <a:buClr>
                <a:srgbClr val="ED7D31"/>
              </a:buClr>
              <a:buSzPts val="2400"/>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Coaches are to remain in the dugout unless they are coaching a base or making a defensive call. After the defensive call has been made, they are to be back in the dugout. No Loitering outside the dugout. </a:t>
            </a:r>
            <a:br>
              <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rPr>
            </a:br>
            <a:endParaRPr kumimoji="0" lang="en-US" sz="4800" b="1"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11" name="Picture 10">
            <a:extLst>
              <a:ext uri="{FF2B5EF4-FFF2-40B4-BE49-F238E27FC236}">
                <a16:creationId xmlns:a16="http://schemas.microsoft.com/office/drawing/2014/main" id="{DEB8FDCA-9C1B-4D81-BD7C-B1F8B040E52D}"/>
              </a:ext>
            </a:extLst>
          </p:cNvPr>
          <p:cNvPicPr>
            <a:picLocks noChangeAspect="1"/>
          </p:cNvPicPr>
          <p:nvPr/>
        </p:nvPicPr>
        <p:blipFill>
          <a:blip r:embed="rId2"/>
          <a:stretch>
            <a:fillRect/>
          </a:stretch>
        </p:blipFill>
        <p:spPr>
          <a:xfrm>
            <a:off x="694637" y="4797417"/>
            <a:ext cx="1143019" cy="1384323"/>
          </a:xfrm>
          <a:prstGeom prst="rect">
            <a:avLst/>
          </a:prstGeom>
        </p:spPr>
      </p:pic>
      <p:pic>
        <p:nvPicPr>
          <p:cNvPr id="12" name="Picture 11">
            <a:extLst>
              <a:ext uri="{FF2B5EF4-FFF2-40B4-BE49-F238E27FC236}">
                <a16:creationId xmlns:a16="http://schemas.microsoft.com/office/drawing/2014/main" id="{C74A1204-B070-47AB-940E-14E4A35FEFFE}"/>
              </a:ext>
            </a:extLst>
          </p:cNvPr>
          <p:cNvPicPr>
            <a:picLocks noChangeAspect="1"/>
          </p:cNvPicPr>
          <p:nvPr/>
        </p:nvPicPr>
        <p:blipFill>
          <a:blip r:embed="rId3"/>
          <a:stretch>
            <a:fillRect/>
          </a:stretch>
        </p:blipFill>
        <p:spPr>
          <a:xfrm>
            <a:off x="2564710" y="5255932"/>
            <a:ext cx="1143019" cy="1326334"/>
          </a:xfrm>
          <a:prstGeom prst="rect">
            <a:avLst/>
          </a:prstGeom>
        </p:spPr>
      </p:pic>
    </p:spTree>
    <p:extLst>
      <p:ext uri="{BB962C8B-B14F-4D97-AF65-F5344CB8AC3E}">
        <p14:creationId xmlns:p14="http://schemas.microsoft.com/office/powerpoint/2010/main" val="7245669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a:xfrm>
            <a:off x="612648" y="1078992"/>
            <a:ext cx="6268770" cy="1536192"/>
          </a:xfrm>
        </p:spPr>
        <p:txBody>
          <a:bodyPr anchor="b">
            <a:normAutofit/>
          </a:bodyPr>
          <a:lstStyle/>
          <a:p>
            <a:r>
              <a:rPr lang="en-US" sz="5200" b="1"/>
              <a:t>Questions</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612648" y="3355848"/>
            <a:ext cx="6268770" cy="2825496"/>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latin typeface="Times New Roman" panose="02020603050405020304" pitchFamily="18" charset="0"/>
              <a:cs typeface="Times New Roman" panose="02020603050405020304" pitchFamily="18" charset="0"/>
            </a:endParaRPr>
          </a:p>
          <a:p>
            <a:pPr marL="0" indent="0">
              <a:buNone/>
            </a:pPr>
            <a:r>
              <a:rPr lang="en-US" sz="220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94066" y="1198050"/>
            <a:ext cx="4237686" cy="43863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5981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05c6644b64_0_0"/>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BASES, PLATES</a:t>
            </a:r>
            <a:br>
              <a:rPr lang="en-US" dirty="0"/>
            </a:br>
            <a:r>
              <a:rPr lang="en-US" dirty="0"/>
              <a:t>RULE 1-2-1</a:t>
            </a:r>
            <a:endParaRPr dirty="0"/>
          </a:p>
        </p:txBody>
      </p:sp>
      <p:sp>
        <p:nvSpPr>
          <p:cNvPr id="5" name="Text Placeholder 4">
            <a:extLst>
              <a:ext uri="{FF2B5EF4-FFF2-40B4-BE49-F238E27FC236}">
                <a16:creationId xmlns:a16="http://schemas.microsoft.com/office/drawing/2014/main" id="{E6A6D6AA-8407-4699-AC87-E3B0E5C822F4}"/>
              </a:ext>
            </a:extLst>
          </p:cNvPr>
          <p:cNvSpPr>
            <a:spLocks noGrp="1"/>
          </p:cNvSpPr>
          <p:nvPr>
            <p:ph type="body" idx="2"/>
          </p:nvPr>
        </p:nvSpPr>
        <p:spPr>
          <a:xfrm>
            <a:off x="1219200" y="1993900"/>
            <a:ext cx="10604938" cy="4338637"/>
          </a:xfrm>
        </p:spPr>
        <p:txBody>
          <a:bodyPr/>
          <a:lstStyle/>
          <a:p>
            <a:pPr>
              <a:buFont typeface="Wingdings" panose="05000000000000000000" pitchFamily="2" charset="2"/>
              <a:buChar char="§"/>
            </a:pPr>
            <a:r>
              <a:rPr lang="en-US" sz="3200" dirty="0"/>
              <a:t>Reason for the change</a:t>
            </a:r>
          </a:p>
          <a:p>
            <a:pPr lvl="1"/>
            <a:r>
              <a:rPr lang="en-US" sz="2800" dirty="0"/>
              <a:t>Only one, and it’s a big one – </a:t>
            </a:r>
            <a:r>
              <a:rPr lang="en-US" sz="2800" b="1" dirty="0">
                <a:solidFill>
                  <a:schemeClr val="accent2"/>
                </a:solidFill>
              </a:rPr>
              <a:t>SAFETY</a:t>
            </a:r>
          </a:p>
          <a:p>
            <a:pPr>
              <a:buFont typeface="Wingdings" panose="05000000000000000000" pitchFamily="2" charset="2"/>
              <a:buChar char="§"/>
            </a:pPr>
            <a:r>
              <a:rPr lang="en-US" sz="3200" dirty="0">
                <a:solidFill>
                  <a:srgbClr val="414B56"/>
                </a:solidFill>
              </a:rPr>
              <a:t>Reality</a:t>
            </a:r>
          </a:p>
          <a:p>
            <a:pPr lvl="1"/>
            <a:r>
              <a:rPr lang="en-US" sz="2800" dirty="0">
                <a:solidFill>
                  <a:srgbClr val="414B56"/>
                </a:solidFill>
              </a:rPr>
              <a:t>Schools have been using breakaway based for years</a:t>
            </a:r>
          </a:p>
          <a:p>
            <a:pPr lvl="1"/>
            <a:r>
              <a:rPr lang="en-US" sz="2800" dirty="0">
                <a:solidFill>
                  <a:srgbClr val="414B56"/>
                </a:solidFill>
              </a:rPr>
              <a:t>Change legitimizes current practice</a:t>
            </a:r>
          </a:p>
          <a:p>
            <a:pPr>
              <a:buFont typeface="Wingdings" panose="05000000000000000000" pitchFamily="2" charset="2"/>
              <a:buChar char="§"/>
            </a:pPr>
            <a:r>
              <a:rPr lang="en-US" sz="3200" dirty="0">
                <a:solidFill>
                  <a:srgbClr val="414B56"/>
                </a:solidFill>
              </a:rPr>
              <a:t>Implementation</a:t>
            </a:r>
          </a:p>
          <a:p>
            <a:pPr lvl="1"/>
            <a:r>
              <a:rPr lang="en-US" sz="2800" dirty="0">
                <a:solidFill>
                  <a:srgbClr val="414B56"/>
                </a:solidFill>
              </a:rPr>
              <a:t>Nothing changes</a:t>
            </a:r>
          </a:p>
          <a:p>
            <a:pPr lvl="1"/>
            <a:r>
              <a:rPr lang="en-US" sz="2800" dirty="0">
                <a:solidFill>
                  <a:srgbClr val="414B56"/>
                </a:solidFill>
              </a:rPr>
              <a:t>Runners cannot be called out if the base is dislodged, the base is considered to have followed the runner</a:t>
            </a:r>
            <a:endParaRPr lang="en-US" sz="2400" b="1" dirty="0">
              <a:solidFill>
                <a:schemeClr val="accent2"/>
              </a:solidFill>
            </a:endParaRPr>
          </a:p>
          <a:p>
            <a:endParaRPr lang="en-US" b="1" dirty="0">
              <a:solidFill>
                <a:schemeClr val="accent2"/>
              </a:solidFill>
            </a:endParaRPr>
          </a:p>
        </p:txBody>
      </p:sp>
      <p:sp>
        <p:nvSpPr>
          <p:cNvPr id="149" name="Google Shape;149;g105c6644b64_0_0"/>
          <p:cNvSpPr txBox="1"/>
          <p:nvPr/>
        </p:nvSpPr>
        <p:spPr>
          <a:xfrm>
            <a:off x="7943850" y="2095722"/>
            <a:ext cx="4023900" cy="3889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Effect transition="in" filter="fade">
                                      <p:cBhvr>
                                        <p:cTn id="29" dur="500"/>
                                        <p:tgtEl>
                                          <p:spTgt spid="5">
                                            <p:txEl>
                                              <p:pRg st="5" end="5"/>
                                            </p:txEl>
                                          </p:spTgt>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4"/>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SOFTBALLS</a:t>
            </a:r>
            <a:br>
              <a:rPr lang="en-US" dirty="0"/>
            </a:br>
            <a:r>
              <a:rPr lang="en-US" dirty="0"/>
              <a:t>RULE 1-3-3</a:t>
            </a:r>
            <a:endParaRPr dirty="0"/>
          </a:p>
        </p:txBody>
      </p:sp>
      <p:sp>
        <p:nvSpPr>
          <p:cNvPr id="157" name="Google Shape;157;p4"/>
          <p:cNvSpPr txBox="1">
            <a:spLocks noGrp="1"/>
          </p:cNvSpPr>
          <p:nvPr>
            <p:ph type="body" idx="1"/>
          </p:nvPr>
        </p:nvSpPr>
        <p:spPr>
          <a:xfrm>
            <a:off x="8141565" y="2063363"/>
            <a:ext cx="3597990" cy="412827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a:latin typeface="Calibri"/>
                <a:ea typeface="Calibri"/>
                <a:cs typeface="Calibri"/>
                <a:sym typeface="Calibri"/>
              </a:rPr>
              <a:t>The new ball specifications are permissible currently and will be required January 1, 2025, for high school competition. </a:t>
            </a:r>
            <a:endParaRPr/>
          </a:p>
          <a:p>
            <a:pPr marL="342900" lvl="0" indent="-342900" algn="l" rtl="0">
              <a:spcBef>
                <a:spcPts val="1200"/>
              </a:spcBef>
              <a:spcAft>
                <a:spcPts val="0"/>
              </a:spcAft>
              <a:buClr>
                <a:schemeClr val="dk1"/>
              </a:buClr>
              <a:buSzPts val="2400"/>
              <a:buChar char="▪"/>
            </a:pPr>
            <a:r>
              <a:rPr lang="en-US" sz="2400">
                <a:latin typeface="Calibri"/>
                <a:ea typeface="Calibri"/>
                <a:cs typeface="Calibri"/>
                <a:sym typeface="Calibri"/>
              </a:rPr>
              <a:t>Balls manufactured with the current specifications will be permitted for use through 2024.</a:t>
            </a:r>
            <a:endParaRPr sz="2400"/>
          </a:p>
        </p:txBody>
      </p:sp>
      <p:pic>
        <p:nvPicPr>
          <p:cNvPr id="158" name="Google Shape;158;p4" descr="Table&#10;&#10;Description automatically generated"/>
          <p:cNvPicPr preferRelativeResize="0"/>
          <p:nvPr/>
        </p:nvPicPr>
        <p:blipFill rotWithShape="1">
          <a:blip r:embed="rId3">
            <a:alphaModFix/>
          </a:blip>
          <a:srcRect b="5748"/>
          <a:stretch/>
        </p:blipFill>
        <p:spPr>
          <a:xfrm>
            <a:off x="1454021" y="2008556"/>
            <a:ext cx="6702552" cy="3978005"/>
          </a:xfrm>
          <a:prstGeom prst="rect">
            <a:avLst/>
          </a:prstGeom>
          <a:noFill/>
          <a:ln>
            <a:noFill/>
          </a:ln>
        </p:spPr>
      </p:pic>
      <p:sp>
        <p:nvSpPr>
          <p:cNvPr id="159" name="Google Shape;159;p4"/>
          <p:cNvSpPr txBox="1"/>
          <p:nvPr/>
        </p:nvSpPr>
        <p:spPr>
          <a:xfrm>
            <a:off x="1454021" y="6006970"/>
            <a:ext cx="610633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*Mandatory January 1, 2025</a:t>
            </a:r>
            <a:endParaRPr/>
          </a:p>
        </p:txBody>
      </p:sp>
      <p:sp>
        <p:nvSpPr>
          <p:cNvPr id="2" name="Rectangle 1">
            <a:extLst>
              <a:ext uri="{FF2B5EF4-FFF2-40B4-BE49-F238E27FC236}">
                <a16:creationId xmlns:a16="http://schemas.microsoft.com/office/drawing/2014/main" id="{11F82FFF-FFB3-4C9A-AC42-D60B0D76C373}"/>
              </a:ext>
            </a:extLst>
          </p:cNvPr>
          <p:cNvSpPr/>
          <p:nvPr/>
        </p:nvSpPr>
        <p:spPr>
          <a:xfrm>
            <a:off x="1454021" y="2632841"/>
            <a:ext cx="6687544" cy="1765738"/>
          </a:xfrm>
          <a:prstGeom prst="rect">
            <a:avLst/>
          </a:prstGeom>
          <a:solidFill>
            <a:srgbClr val="414B5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BBA0E1B-123D-44F5-A6C1-0075B91C1E3B}"/>
              </a:ext>
            </a:extLst>
          </p:cNvPr>
          <p:cNvSpPr/>
          <p:nvPr/>
        </p:nvSpPr>
        <p:spPr>
          <a:xfrm>
            <a:off x="1440165" y="4392363"/>
            <a:ext cx="6687544" cy="1481964"/>
          </a:xfrm>
          <a:prstGeom prst="rect">
            <a:avLst/>
          </a:prstGeom>
          <a:solidFill>
            <a:srgbClr val="D21034">
              <a:alpha val="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500"/>
                                        <p:tgtEl>
                                          <p:spTgt spid="1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7">
                                            <p:txEl>
                                              <p:pRg st="0" end="0"/>
                                            </p:txEl>
                                          </p:spTgt>
                                        </p:tgtEl>
                                        <p:attrNameLst>
                                          <p:attrName>style.visibility</p:attrName>
                                        </p:attrNameLst>
                                      </p:cBhvr>
                                      <p:to>
                                        <p:strVal val="visible"/>
                                      </p:to>
                                    </p:set>
                                    <p:animEffect transition="in" filter="fade">
                                      <p:cBhvr>
                                        <p:cTn id="18" dur="500"/>
                                        <p:tgtEl>
                                          <p:spTgt spid="15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7">
                                            <p:txEl>
                                              <p:pRg st="1" end="1"/>
                                            </p:txEl>
                                          </p:spTgt>
                                        </p:tgtEl>
                                        <p:attrNameLst>
                                          <p:attrName>style.visibility</p:attrName>
                                        </p:attrNameLst>
                                      </p:cBhvr>
                                      <p:to>
                                        <p:strVal val="visible"/>
                                      </p:to>
                                    </p:set>
                                    <p:animEffect transition="in" filter="fade">
                                      <p:cBhvr>
                                        <p:cTn id="23" dur="500"/>
                                        <p:tgtEl>
                                          <p:spTgt spid="15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9"/>
                                        </p:tgtEl>
                                        <p:attrNameLst>
                                          <p:attrName>style.visibility</p:attrName>
                                        </p:attrNameLst>
                                      </p:cBhvr>
                                      <p:to>
                                        <p:strVal val="visible"/>
                                      </p:to>
                                    </p:set>
                                    <p:animEffect transition="in" filter="fade">
                                      <p:cBhvr>
                                        <p:cTn id="28"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p:bldP spid="2"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05c6644b64_0_8"/>
          <p:cNvSpPr txBox="1">
            <a:spLocks noGrp="1"/>
          </p:cNvSpPr>
          <p:nvPr>
            <p:ph type="title"/>
          </p:nvPr>
        </p:nvSpPr>
        <p:spPr>
          <a:xfrm>
            <a:off x="1941513" y="525463"/>
            <a:ext cx="10026600" cy="12048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SOFTBALLS</a:t>
            </a:r>
            <a:br>
              <a:rPr lang="en-US" dirty="0"/>
            </a:br>
            <a:r>
              <a:rPr lang="en-US" dirty="0"/>
              <a:t>RULE 1-3-3</a:t>
            </a:r>
            <a:endParaRPr dirty="0"/>
          </a:p>
        </p:txBody>
      </p:sp>
      <p:sp>
        <p:nvSpPr>
          <p:cNvPr id="166" name="Google Shape;166;g105c6644b64_0_8"/>
          <p:cNvSpPr txBox="1">
            <a:spLocks noGrp="1"/>
          </p:cNvSpPr>
          <p:nvPr>
            <p:ph type="body" idx="1"/>
          </p:nvPr>
        </p:nvSpPr>
        <p:spPr>
          <a:xfrm>
            <a:off x="1237444" y="2063374"/>
            <a:ext cx="10192556" cy="4475971"/>
          </a:xfrm>
          <a:prstGeom prst="rect">
            <a:avLst/>
          </a:prstGeom>
          <a:noFill/>
          <a:ln>
            <a:noFill/>
          </a:ln>
        </p:spPr>
        <p:txBody>
          <a:bodyPr spcFirstLastPara="1" wrap="square" lIns="91425" tIns="45700" rIns="91425" bIns="45700" anchor="t" anchorCtr="0">
            <a:noAutofit/>
          </a:bodyPr>
          <a:lstStyle/>
          <a:p>
            <a:pPr marL="342900" lvl="0" indent="-342900" algn="l" rtl="0">
              <a:spcAft>
                <a:spcPts val="0"/>
              </a:spcAft>
              <a:buClr>
                <a:schemeClr val="dk1"/>
              </a:buClr>
              <a:buSzPts val="2400"/>
              <a:buChar char="▪"/>
            </a:pPr>
            <a:r>
              <a:rPr lang="en-US" sz="3600" dirty="0"/>
              <a:t>What changed?</a:t>
            </a:r>
            <a:endParaRPr sz="3600" dirty="0"/>
          </a:p>
          <a:p>
            <a:pPr marL="742950" lvl="1" indent="-341313" algn="l" rtl="0">
              <a:spcAft>
                <a:spcPts val="0"/>
              </a:spcAft>
              <a:buSzPct val="67000"/>
              <a:buChar char="•"/>
            </a:pPr>
            <a:r>
              <a:rPr lang="en-US" sz="3200" dirty="0"/>
              <a:t>Compression can range from 275 to 375 lbs.</a:t>
            </a:r>
          </a:p>
          <a:p>
            <a:pPr marL="742950" lvl="1" indent="-341313" algn="l" rtl="0">
              <a:spcAft>
                <a:spcPts val="0"/>
              </a:spcAft>
              <a:buSzPct val="67000"/>
              <a:buChar char="•"/>
            </a:pPr>
            <a:r>
              <a:rPr lang="en-US" sz="3200" dirty="0"/>
              <a:t>Some balls will not be a “hot” as balls are today</a:t>
            </a:r>
            <a:endParaRPr sz="3200" dirty="0"/>
          </a:p>
          <a:p>
            <a:pPr marL="742950" lvl="1" indent="-341313" algn="l" rtl="0">
              <a:spcAft>
                <a:spcPts val="0"/>
              </a:spcAft>
              <a:buSzPct val="67000"/>
              <a:buChar char="•"/>
            </a:pPr>
            <a:r>
              <a:rPr lang="en-US" sz="3200" dirty="0"/>
              <a:t>Weight increases by ¼ lb.</a:t>
            </a:r>
            <a:endParaRPr sz="3200" dirty="0"/>
          </a:p>
          <a:p>
            <a:pPr marL="1143000" lvl="2" indent="-228600" algn="l" rtl="0">
              <a:spcAft>
                <a:spcPts val="0"/>
              </a:spcAft>
              <a:buSzPts val="1800"/>
              <a:buChar char="–"/>
            </a:pPr>
            <a:r>
              <a:rPr lang="en-US" sz="2800" i="1" dirty="0"/>
              <a:t>Make sure to bring you scale to the field with you!</a:t>
            </a:r>
            <a:endParaRPr sz="2800" i="1" dirty="0"/>
          </a:p>
          <a:p>
            <a:pPr lvl="0" indent="-457200" algn="l" rtl="0">
              <a:spcAft>
                <a:spcPts val="0"/>
              </a:spcAft>
              <a:buFont typeface="Wingdings" panose="05000000000000000000" pitchFamily="2" charset="2"/>
              <a:buChar char="§"/>
            </a:pPr>
            <a:r>
              <a:rPr lang="en-US" sz="3600" dirty="0"/>
              <a:t>Why?</a:t>
            </a:r>
          </a:p>
          <a:p>
            <a:pPr marL="747713" lvl="0" indent="-290513" algn="l" rtl="0">
              <a:spcAft>
                <a:spcPts val="0"/>
              </a:spcAft>
              <a:buSzPct val="67000"/>
              <a:buFont typeface="Arial" panose="020B0604020202020204" pitchFamily="34" charset="0"/>
              <a:buChar char="•"/>
            </a:pPr>
            <a:r>
              <a:rPr lang="en-US" sz="3200" dirty="0"/>
              <a:t>For consistency with other codes</a:t>
            </a:r>
          </a:p>
          <a:p>
            <a:pPr marL="747713" lvl="0" indent="-290513" algn="l" rtl="0">
              <a:spcAft>
                <a:spcPts val="0"/>
              </a:spcAft>
              <a:buSzPct val="67000"/>
              <a:buFont typeface="Arial" panose="020B0604020202020204" pitchFamily="34" charset="0"/>
              <a:buChar char="•"/>
            </a:pPr>
            <a:r>
              <a:rPr lang="en-US" sz="3200" dirty="0"/>
              <a:t>Manufacturing efficiencies – some balls are dual certified</a:t>
            </a:r>
            <a:endParaRPr sz="3200" dirty="0"/>
          </a:p>
          <a:p>
            <a:pPr marL="0" lvl="0" indent="0" algn="l" rtl="0">
              <a:spcBef>
                <a:spcPts val="1200"/>
              </a:spcBef>
              <a:spcAft>
                <a:spcPts val="0"/>
              </a:spcAft>
              <a:buNone/>
            </a:pPr>
            <a:endParaRPr dirty="0"/>
          </a:p>
          <a:p>
            <a:pPr marL="0" lvl="0" indent="0" algn="l" rtl="0">
              <a:spcBef>
                <a:spcPts val="1200"/>
              </a:spcBef>
              <a:spcAft>
                <a:spcPts val="0"/>
              </a:spcAft>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6">
                                            <p:txEl>
                                              <p:pRg st="0" end="0"/>
                                            </p:txEl>
                                          </p:spTgt>
                                        </p:tgtEl>
                                        <p:attrNameLst>
                                          <p:attrName>style.visibility</p:attrName>
                                        </p:attrNameLst>
                                      </p:cBhvr>
                                      <p:to>
                                        <p:strVal val="visible"/>
                                      </p:to>
                                    </p:set>
                                    <p:animEffect transition="in" filter="fade">
                                      <p:cBhvr>
                                        <p:cTn id="7" dur="500"/>
                                        <p:tgtEl>
                                          <p:spTgt spid="16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6">
                                            <p:txEl>
                                              <p:pRg st="1" end="1"/>
                                            </p:txEl>
                                          </p:spTgt>
                                        </p:tgtEl>
                                        <p:attrNameLst>
                                          <p:attrName>style.visibility</p:attrName>
                                        </p:attrNameLst>
                                      </p:cBhvr>
                                      <p:to>
                                        <p:strVal val="visible"/>
                                      </p:to>
                                    </p:set>
                                    <p:animEffect transition="in" filter="fade">
                                      <p:cBhvr>
                                        <p:cTn id="11" dur="500"/>
                                        <p:tgtEl>
                                          <p:spTgt spid="16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66">
                                            <p:txEl>
                                              <p:pRg st="2" end="2"/>
                                            </p:txEl>
                                          </p:spTgt>
                                        </p:tgtEl>
                                        <p:attrNameLst>
                                          <p:attrName>style.visibility</p:attrName>
                                        </p:attrNameLst>
                                      </p:cBhvr>
                                      <p:to>
                                        <p:strVal val="visible"/>
                                      </p:to>
                                    </p:set>
                                    <p:animEffect transition="in" filter="fade">
                                      <p:cBhvr>
                                        <p:cTn id="16" dur="500"/>
                                        <p:tgtEl>
                                          <p:spTgt spid="16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6">
                                            <p:txEl>
                                              <p:pRg st="3" end="3"/>
                                            </p:txEl>
                                          </p:spTgt>
                                        </p:tgtEl>
                                        <p:attrNameLst>
                                          <p:attrName>style.visibility</p:attrName>
                                        </p:attrNameLst>
                                      </p:cBhvr>
                                      <p:to>
                                        <p:strVal val="visible"/>
                                      </p:to>
                                    </p:set>
                                    <p:animEffect transition="in" filter="fade">
                                      <p:cBhvr>
                                        <p:cTn id="21" dur="500"/>
                                        <p:tgtEl>
                                          <p:spTgt spid="16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6">
                                            <p:txEl>
                                              <p:pRg st="4" end="4"/>
                                            </p:txEl>
                                          </p:spTgt>
                                        </p:tgtEl>
                                        <p:attrNameLst>
                                          <p:attrName>style.visibility</p:attrName>
                                        </p:attrNameLst>
                                      </p:cBhvr>
                                      <p:to>
                                        <p:strVal val="visible"/>
                                      </p:to>
                                    </p:set>
                                    <p:animEffect transition="in" filter="fade">
                                      <p:cBhvr>
                                        <p:cTn id="26" dur="500"/>
                                        <p:tgtEl>
                                          <p:spTgt spid="166">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6">
                                            <p:txEl>
                                              <p:pRg st="5" end="5"/>
                                            </p:txEl>
                                          </p:spTgt>
                                        </p:tgtEl>
                                        <p:attrNameLst>
                                          <p:attrName>style.visibility</p:attrName>
                                        </p:attrNameLst>
                                      </p:cBhvr>
                                      <p:to>
                                        <p:strVal val="visible"/>
                                      </p:to>
                                    </p:set>
                                    <p:animEffect transition="in" filter="fade">
                                      <p:cBhvr>
                                        <p:cTn id="31" dur="500"/>
                                        <p:tgtEl>
                                          <p:spTgt spid="166">
                                            <p:txEl>
                                              <p:pRg st="5" end="5"/>
                                            </p:txEl>
                                          </p:spTgt>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66">
                                            <p:txEl>
                                              <p:pRg st="6" end="6"/>
                                            </p:txEl>
                                          </p:spTgt>
                                        </p:tgtEl>
                                        <p:attrNameLst>
                                          <p:attrName>style.visibility</p:attrName>
                                        </p:attrNameLst>
                                      </p:cBhvr>
                                      <p:to>
                                        <p:strVal val="visible"/>
                                      </p:to>
                                    </p:set>
                                    <p:animEffect transition="in" filter="fade">
                                      <p:cBhvr>
                                        <p:cTn id="35" dur="500"/>
                                        <p:tgtEl>
                                          <p:spTgt spid="166">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6">
                                            <p:txEl>
                                              <p:pRg st="7" end="7"/>
                                            </p:txEl>
                                          </p:spTgt>
                                        </p:tgtEl>
                                        <p:attrNameLst>
                                          <p:attrName>style.visibility</p:attrName>
                                        </p:attrNameLst>
                                      </p:cBhvr>
                                      <p:to>
                                        <p:strVal val="visible"/>
                                      </p:to>
                                    </p:set>
                                    <p:animEffect transition="in" filter="fade">
                                      <p:cBhvr>
                                        <p:cTn id="40" dur="500"/>
                                        <p:tgtEl>
                                          <p:spTgt spid="1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3"/>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t>DAMAGED BAT</a:t>
            </a:r>
            <a:br>
              <a:rPr lang="en-US"/>
            </a:br>
            <a:r>
              <a:rPr lang="en-US"/>
              <a:t>RULE 2-4-3</a:t>
            </a:r>
            <a:endParaRPr/>
          </a:p>
        </p:txBody>
      </p:sp>
      <p:sp>
        <p:nvSpPr>
          <p:cNvPr id="275" name="Google Shape;275;p13"/>
          <p:cNvSpPr txBox="1">
            <a:spLocks noGrp="1"/>
          </p:cNvSpPr>
          <p:nvPr>
            <p:ph type="body" idx="1"/>
          </p:nvPr>
        </p:nvSpPr>
        <p:spPr>
          <a:xfrm>
            <a:off x="7302500" y="2147824"/>
            <a:ext cx="4013200" cy="4179952"/>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2400"/>
              <a:buChar char="▪"/>
            </a:pPr>
            <a:r>
              <a:rPr lang="en-US" sz="2400" dirty="0">
                <a:latin typeface="Calibri"/>
                <a:ea typeface="Calibri"/>
                <a:cs typeface="Calibri"/>
                <a:sym typeface="Calibri"/>
              </a:rPr>
              <a:t>A damaged bat is one that could deface the ball and the bat shall be removed </a:t>
            </a:r>
            <a:r>
              <a:rPr lang="en-US" sz="2400" i="1" dirty="0">
                <a:solidFill>
                  <a:schemeClr val="accent2"/>
                </a:solidFill>
                <a:latin typeface="Calibri"/>
                <a:ea typeface="Calibri"/>
                <a:cs typeface="Calibri"/>
                <a:sym typeface="Calibri"/>
              </a:rPr>
              <a:t>when initially detected </a:t>
            </a:r>
            <a:r>
              <a:rPr lang="en-US" sz="2400" dirty="0">
                <a:latin typeface="Calibri"/>
                <a:ea typeface="Calibri"/>
                <a:cs typeface="Calibri"/>
                <a:sym typeface="Calibri"/>
              </a:rPr>
              <a:t>without penalty. </a:t>
            </a:r>
            <a:endParaRPr dirty="0"/>
          </a:p>
          <a:p>
            <a:pPr marL="342900" lvl="0" indent="-342900" algn="l" rtl="0">
              <a:spcBef>
                <a:spcPts val="1200"/>
              </a:spcBef>
              <a:spcAft>
                <a:spcPts val="0"/>
              </a:spcAft>
              <a:buClr>
                <a:schemeClr val="dk1"/>
              </a:buClr>
              <a:buSzPts val="2400"/>
              <a:buChar char="▪"/>
            </a:pPr>
            <a:r>
              <a:rPr lang="en-US" sz="2400" dirty="0">
                <a:latin typeface="Calibri"/>
                <a:ea typeface="Calibri"/>
                <a:cs typeface="Calibri"/>
                <a:sym typeface="Calibri"/>
              </a:rPr>
              <a:t>Also, a penalty was added for a batter detected using a damaged bat after it has been previously removed from the game. </a:t>
            </a:r>
            <a:endParaRPr sz="2400" dirty="0">
              <a:latin typeface="Calibri"/>
              <a:ea typeface="Calibri"/>
              <a:cs typeface="Calibri"/>
              <a:sym typeface="Calibri"/>
            </a:endParaRPr>
          </a:p>
        </p:txBody>
      </p:sp>
      <p:pic>
        <p:nvPicPr>
          <p:cNvPr id="276" name="Google Shape;276;p13" descr="Diagram&#10;&#10;Description automatically generated"/>
          <p:cNvPicPr preferRelativeResize="0"/>
          <p:nvPr/>
        </p:nvPicPr>
        <p:blipFill rotWithShape="1">
          <a:blip r:embed="rId3">
            <a:alphaModFix/>
          </a:blip>
          <a:srcRect/>
          <a:stretch/>
        </p:blipFill>
        <p:spPr>
          <a:xfrm>
            <a:off x="1404112" y="2147824"/>
            <a:ext cx="5751576" cy="39593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5">
                                            <p:txEl>
                                              <p:pRg st="0" end="0"/>
                                            </p:txEl>
                                          </p:spTgt>
                                        </p:tgtEl>
                                        <p:attrNameLst>
                                          <p:attrName>style.visibility</p:attrName>
                                        </p:attrNameLst>
                                      </p:cBhvr>
                                      <p:to>
                                        <p:strVal val="visible"/>
                                      </p:to>
                                    </p:set>
                                    <p:animEffect transition="in" filter="fade">
                                      <p:cBhvr>
                                        <p:cTn id="11" dur="500"/>
                                        <p:tgtEl>
                                          <p:spTgt spid="27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5">
                                            <p:txEl>
                                              <p:pRg st="1" end="1"/>
                                            </p:txEl>
                                          </p:spTgt>
                                        </p:tgtEl>
                                        <p:attrNameLst>
                                          <p:attrName>style.visibility</p:attrName>
                                        </p:attrNameLst>
                                      </p:cBhvr>
                                      <p:to>
                                        <p:strVal val="visible"/>
                                      </p:to>
                                    </p:set>
                                    <p:animEffect transition="in" filter="fade">
                                      <p:cBhvr>
                                        <p:cTn id="16" dur="500"/>
                                        <p:tgtEl>
                                          <p:spTgt spid="2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5"/>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None/>
            </a:pPr>
            <a:r>
              <a:rPr lang="en-US"/>
              <a:t>UNIFORMS, PLAYER EQUIPMENT</a:t>
            </a:r>
            <a:br>
              <a:rPr lang="en-US"/>
            </a:br>
            <a:r>
              <a:rPr lang="en-US"/>
              <a:t>RULE 3-2-5</a:t>
            </a:r>
            <a:r>
              <a:rPr lang="en-US" cap="none"/>
              <a:t>b</a:t>
            </a:r>
            <a:r>
              <a:rPr lang="en-US" sz="4000" cap="none"/>
              <a:t>, 3-2-12</a:t>
            </a:r>
            <a:endParaRPr/>
          </a:p>
        </p:txBody>
      </p:sp>
      <p:sp>
        <p:nvSpPr>
          <p:cNvPr id="174" name="Google Shape;174;p5"/>
          <p:cNvSpPr txBox="1">
            <a:spLocks noGrp="1"/>
          </p:cNvSpPr>
          <p:nvPr>
            <p:ph type="body" idx="1"/>
          </p:nvPr>
        </p:nvSpPr>
        <p:spPr>
          <a:xfrm>
            <a:off x="1917184" y="5463561"/>
            <a:ext cx="8741291" cy="12049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300"/>
              <a:buNone/>
            </a:pPr>
            <a:r>
              <a:rPr lang="en-US" sz="2300">
                <a:latin typeface="Calibri"/>
                <a:ea typeface="Calibri"/>
                <a:cs typeface="Calibri"/>
                <a:sym typeface="Calibri"/>
              </a:rPr>
              <a:t>Plastic visors and bandannas are still prohibited. However, language prohibiting hard items to control the hair, such as beads, has been removed.</a:t>
            </a:r>
            <a:endParaRPr sz="2300">
              <a:latin typeface="Calibri"/>
              <a:ea typeface="Calibri"/>
              <a:cs typeface="Calibri"/>
              <a:sym typeface="Calibri"/>
            </a:endParaRPr>
          </a:p>
        </p:txBody>
      </p:sp>
      <p:pic>
        <p:nvPicPr>
          <p:cNvPr id="175" name="Google Shape;175;p5" descr="A picture containing diagram&#10;&#10;Description automatically generated"/>
          <p:cNvPicPr preferRelativeResize="0"/>
          <p:nvPr/>
        </p:nvPicPr>
        <p:blipFill rotWithShape="1">
          <a:blip r:embed="rId3">
            <a:alphaModFix/>
          </a:blip>
          <a:srcRect/>
          <a:stretch/>
        </p:blipFill>
        <p:spPr>
          <a:xfrm>
            <a:off x="2543038" y="2013638"/>
            <a:ext cx="7731777" cy="349463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500"/>
                                        <p:tgtEl>
                                          <p:spTgt spid="17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4">
                                            <p:txEl>
                                              <p:pRg st="0" end="0"/>
                                            </p:txEl>
                                          </p:spTgt>
                                        </p:tgtEl>
                                        <p:attrNameLst>
                                          <p:attrName>style.visibility</p:attrName>
                                        </p:attrNameLst>
                                      </p:cBhvr>
                                      <p:to>
                                        <p:strVal val="visible"/>
                                      </p:to>
                                    </p:set>
                                    <p:animEffect transition="in" filter="fade">
                                      <p:cBhvr>
                                        <p:cTn id="11" dur="500"/>
                                        <p:tgtEl>
                                          <p:spTgt spid="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6"/>
          <p:cNvSpPr txBox="1">
            <a:spLocks noGrp="1"/>
          </p:cNvSpPr>
          <p:nvPr>
            <p:ph type="title"/>
          </p:nvPr>
        </p:nvSpPr>
        <p:spPr>
          <a:xfrm>
            <a:off x="1941513" y="525463"/>
            <a:ext cx="10026650" cy="1204912"/>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dirty="0"/>
              <a:t>UNIFORMS, PLAYER EQUIPMENT</a:t>
            </a:r>
            <a:br>
              <a:rPr lang="en-US" dirty="0"/>
            </a:br>
            <a:r>
              <a:rPr lang="en-US" dirty="0"/>
              <a:t>RULE 3-2-5</a:t>
            </a:r>
            <a:r>
              <a:rPr lang="en-US" cap="none" dirty="0"/>
              <a:t>c</a:t>
            </a:r>
            <a:r>
              <a:rPr lang="en-US" dirty="0"/>
              <a:t> </a:t>
            </a:r>
            <a:endParaRPr dirty="0"/>
          </a:p>
        </p:txBody>
      </p:sp>
      <p:sp>
        <p:nvSpPr>
          <p:cNvPr id="182" name="Google Shape;182;p6"/>
          <p:cNvSpPr txBox="1">
            <a:spLocks noGrp="1"/>
          </p:cNvSpPr>
          <p:nvPr>
            <p:ph type="body" idx="1"/>
          </p:nvPr>
        </p:nvSpPr>
        <p:spPr>
          <a:xfrm>
            <a:off x="1548714" y="5662506"/>
            <a:ext cx="9119286" cy="89069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dirty="0">
                <a:latin typeface="Calibri"/>
                <a:ea typeface="Calibri"/>
                <a:cs typeface="Calibri"/>
                <a:sym typeface="Calibri"/>
              </a:rPr>
              <a:t>Players may wear head coverings for religious reasons. The headwear must be made of non-abrasive, soft materials and must fit securely so that it is unlikely to come off during play.  Head coverings worn for medical reasons must still receive state association approval. </a:t>
            </a:r>
            <a:endParaRPr sz="2000" dirty="0">
              <a:latin typeface="Calibri"/>
              <a:ea typeface="Calibri"/>
              <a:cs typeface="Calibri"/>
              <a:sym typeface="Calibri"/>
            </a:endParaRPr>
          </a:p>
        </p:txBody>
      </p:sp>
      <p:pic>
        <p:nvPicPr>
          <p:cNvPr id="183" name="Google Shape;183;p6" descr="A picture containing diagram&#10;&#10;Description automatically generated"/>
          <p:cNvPicPr preferRelativeResize="0"/>
          <p:nvPr/>
        </p:nvPicPr>
        <p:blipFill rotWithShape="1">
          <a:blip r:embed="rId3">
            <a:alphaModFix/>
          </a:blip>
          <a:srcRect/>
          <a:stretch/>
        </p:blipFill>
        <p:spPr>
          <a:xfrm>
            <a:off x="2489887" y="1946994"/>
            <a:ext cx="7772400" cy="37307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2">
                                            <p:txEl>
                                              <p:pRg st="0" end="0"/>
                                            </p:txEl>
                                          </p:spTgt>
                                        </p:tgtEl>
                                        <p:attrNameLst>
                                          <p:attrName>style.visibility</p:attrName>
                                        </p:attrNameLst>
                                      </p:cBhvr>
                                      <p:to>
                                        <p:strVal val="visible"/>
                                      </p:to>
                                    </p:set>
                                    <p:animEffect transition="in" filter="fade">
                                      <p:cBhvr>
                                        <p:cTn id="11" dur="500"/>
                                        <p:tgtEl>
                                          <p:spTgt spid="18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1586</TotalTime>
  <Words>4667</Words>
  <Application>Microsoft Office PowerPoint</Application>
  <PresentationFormat>Widescreen</PresentationFormat>
  <Paragraphs>263</Paragraphs>
  <Slides>34</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Calibri Light</vt:lpstr>
      <vt:lpstr>Noto Sans Symbols</vt:lpstr>
      <vt:lpstr>Times New Roman</vt:lpstr>
      <vt:lpstr>Wingdings</vt:lpstr>
      <vt:lpstr>Office Theme</vt:lpstr>
      <vt:lpstr>Tyler  Lonestar        Chapter   </vt:lpstr>
      <vt:lpstr>2022 NFHS SOFTBALL RULES RULE’S CHANGES/CLARIFICATION</vt:lpstr>
      <vt:lpstr>BASES, PLATES RULE 1-2-1</vt:lpstr>
      <vt:lpstr>BASES, PLATES RULE 1-2-1</vt:lpstr>
      <vt:lpstr>SOFTBALLS RULE 1-3-3</vt:lpstr>
      <vt:lpstr>SOFTBALLS RULE 1-3-3</vt:lpstr>
      <vt:lpstr>DAMAGED BAT RULE 2-4-3</vt:lpstr>
      <vt:lpstr>UNIFORMS, PLAYER EQUIPMENT RULE 3-2-5b, 3-2-12</vt:lpstr>
      <vt:lpstr>UNIFORMS, PLAYER EQUIPMENT RULE 3-2-5c </vt:lpstr>
      <vt:lpstr>COACH ATTIRE RULE 3-5-3</vt:lpstr>
      <vt:lpstr>COACH ATTIRE RULE 3-5-3</vt:lpstr>
      <vt:lpstr>BENCH AND FIELD CONDUCT RULE 3-6-21,PENALTY (NEW)</vt:lpstr>
      <vt:lpstr>INFRACTIONS BY PITCHER (FP) RULE 6-2-2 &amp; NOTE (NEW)</vt:lpstr>
      <vt:lpstr>INFRACTIONS BY PITCHER (FP) RULE 6-2-2 &amp; NOTE (NEW)</vt:lpstr>
      <vt:lpstr>DAMAGED BAT RULE 7-4-15, PENALTY (NEW)</vt:lpstr>
      <vt:lpstr>BATTER-RUNNER IS OUT RULE 8-2-6</vt:lpstr>
      <vt:lpstr>BATTER-RUNNER IS OUT RULE 8-2-6</vt:lpstr>
      <vt:lpstr>2022 NFHS SOFTBALL RULES MAJOR EDITORIAL CHANGES</vt:lpstr>
      <vt:lpstr>PITCHER RULE 2-44</vt:lpstr>
      <vt:lpstr>PITCHER RULE 2-44</vt:lpstr>
      <vt:lpstr>WARM-UP PITCHES RULE 3-7-1 NOTE</vt:lpstr>
      <vt:lpstr>WARM-UP PITCHES RULE 3-7-1 NOTE</vt:lpstr>
      <vt:lpstr>DEAD BALL RULE 5-1</vt:lpstr>
      <vt:lpstr>BATTER’S BOX RESTRICTIONS RULE 7-3-1</vt:lpstr>
      <vt:lpstr>2022 NFHS SOFTBALL RULES POINTS OF EMPHASIS</vt:lpstr>
      <vt:lpstr>HUDDLES BETWEEN INNINGS</vt:lpstr>
      <vt:lpstr>HUDDLES BETWEEN INNINGS</vt:lpstr>
      <vt:lpstr>HUDDLES BETWEEN INNINGS</vt:lpstr>
      <vt:lpstr>GUIDANCE FOR PITCHER UTILIZATION</vt:lpstr>
      <vt:lpstr>ASSISTING A RUNNER</vt:lpstr>
      <vt:lpstr>PITCHER SIMULATING TAKING A SIGN</vt:lpstr>
      <vt:lpstr>PITCHER SIMULATING TAKING A SIGN</vt:lpstr>
      <vt:lpstr>BUCKETS/STOOLS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27</cp:revision>
  <cp:lastPrinted>2021-12-12T17:32:08Z</cp:lastPrinted>
  <dcterms:created xsi:type="dcterms:W3CDTF">2021-12-07T19:03:27Z</dcterms:created>
  <dcterms:modified xsi:type="dcterms:W3CDTF">2022-01-16T16:36:31Z</dcterms:modified>
</cp:coreProperties>
</file>