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855" r:id="rId3"/>
    <p:sldMasterId id="2147483870" r:id="rId4"/>
  </p:sldMasterIdLst>
  <p:notesMasterIdLst>
    <p:notesMasterId r:id="rId33"/>
  </p:notesMasterIdLst>
  <p:sldIdLst>
    <p:sldId id="256" r:id="rId5"/>
    <p:sldId id="257" r:id="rId6"/>
    <p:sldId id="281" r:id="rId7"/>
    <p:sldId id="306" r:id="rId8"/>
    <p:sldId id="304" r:id="rId9"/>
    <p:sldId id="307" r:id="rId10"/>
    <p:sldId id="305" r:id="rId11"/>
    <p:sldId id="320" r:id="rId12"/>
    <p:sldId id="308" r:id="rId13"/>
    <p:sldId id="298" r:id="rId14"/>
    <p:sldId id="284" r:id="rId15"/>
    <p:sldId id="309" r:id="rId16"/>
    <p:sldId id="310" r:id="rId17"/>
    <p:sldId id="311" r:id="rId18"/>
    <p:sldId id="312" r:id="rId19"/>
    <p:sldId id="313" r:id="rId20"/>
    <p:sldId id="316" r:id="rId21"/>
    <p:sldId id="317" r:id="rId22"/>
    <p:sldId id="318" r:id="rId23"/>
    <p:sldId id="271" r:id="rId24"/>
    <p:sldId id="321" r:id="rId25"/>
    <p:sldId id="319" r:id="rId26"/>
    <p:sldId id="283" r:id="rId27"/>
    <p:sldId id="259" r:id="rId28"/>
    <p:sldId id="260" r:id="rId29"/>
    <p:sldId id="273" r:id="rId30"/>
    <p:sldId id="276"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autoAdjust="0"/>
  </p:normalViewPr>
  <p:slideViewPr>
    <p:cSldViewPr snapToGrid="0">
      <p:cViewPr varScale="1">
        <p:scale>
          <a:sx n="77" d="100"/>
          <a:sy n="77" d="100"/>
        </p:scale>
        <p:origin x="312" y="90"/>
      </p:cViewPr>
      <p:guideLst>
        <p:guide orient="horz" pos="2160"/>
        <p:guide pos="3840"/>
      </p:guideLst>
    </p:cSldViewPr>
  </p:slideViewPr>
  <p:outlineViewPr>
    <p:cViewPr>
      <p:scale>
        <a:sx n="33" d="100"/>
        <a:sy n="33" d="100"/>
      </p:scale>
      <p:origin x="42" y="576"/>
    </p:cViewPr>
  </p:outlineViewPr>
  <p:notesTextViewPr>
    <p:cViewPr>
      <p:scale>
        <a:sx n="1" d="1"/>
        <a:sy n="1" d="1"/>
      </p:scale>
      <p:origin x="0" y="0"/>
    </p:cViewPr>
  </p:notesTextViewPr>
  <p:notesViewPr>
    <p:cSldViewPr snapToGrid="0">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D5DBA-958E-4F13-AA28-736DBF01E5C0}" type="datetimeFigureOut">
              <a:rPr lang="en-US" smtClean="0"/>
              <a:t>3/18/2019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2A425-93E3-4B67-BC45-3CDFC44B79E7}" type="slidenum">
              <a:rPr lang="en-US" smtClean="0"/>
              <a:t>‹#›</a:t>
            </a:fld>
            <a:endParaRPr lang="en-US"/>
          </a:p>
        </p:txBody>
      </p:sp>
    </p:spTree>
    <p:extLst>
      <p:ext uri="{BB962C8B-B14F-4D97-AF65-F5344CB8AC3E}">
        <p14:creationId xmlns:p14="http://schemas.microsoft.com/office/powerpoint/2010/main" val="285730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1</a:t>
            </a:fld>
            <a:endParaRPr lang="en-US"/>
          </a:p>
        </p:txBody>
      </p:sp>
    </p:spTree>
    <p:extLst>
      <p:ext uri="{BB962C8B-B14F-4D97-AF65-F5344CB8AC3E}">
        <p14:creationId xmlns:p14="http://schemas.microsoft.com/office/powerpoint/2010/main" val="378371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Umpire Ethics according to NFHS</a:t>
            </a:r>
          </a:p>
        </p:txBody>
      </p:sp>
      <p:sp>
        <p:nvSpPr>
          <p:cNvPr id="4" name="Slide Number Placeholder 3"/>
          <p:cNvSpPr>
            <a:spLocks noGrp="1"/>
          </p:cNvSpPr>
          <p:nvPr>
            <p:ph type="sldNum" sz="quarter" idx="10"/>
          </p:nvPr>
        </p:nvSpPr>
        <p:spPr/>
        <p:txBody>
          <a:bodyPr/>
          <a:lstStyle/>
          <a:p>
            <a:fld id="{E2A2A425-93E3-4B67-BC45-3CDFC44B79E7}" type="slidenum">
              <a:rPr lang="en-US" smtClean="0"/>
              <a:t>11</a:t>
            </a:fld>
            <a:endParaRPr lang="en-US"/>
          </a:p>
        </p:txBody>
      </p:sp>
    </p:spTree>
    <p:extLst>
      <p:ext uri="{BB962C8B-B14F-4D97-AF65-F5344CB8AC3E}">
        <p14:creationId xmlns:p14="http://schemas.microsoft.com/office/powerpoint/2010/main" val="56012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01EFB-75BC-4AC7-8F6C-94309EC3F948}" type="slidenum">
              <a:rPr lang="en-US" smtClean="0"/>
              <a:t>12</a:t>
            </a:fld>
            <a:endParaRPr lang="en-US"/>
          </a:p>
        </p:txBody>
      </p:sp>
    </p:spTree>
    <p:extLst>
      <p:ext uri="{BB962C8B-B14F-4D97-AF65-F5344CB8AC3E}">
        <p14:creationId xmlns:p14="http://schemas.microsoft.com/office/powerpoint/2010/main" val="121864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01EFB-75BC-4AC7-8F6C-94309EC3F948}" type="slidenum">
              <a:rPr lang="en-US" smtClean="0"/>
              <a:t>13</a:t>
            </a:fld>
            <a:endParaRPr lang="en-US"/>
          </a:p>
        </p:txBody>
      </p:sp>
    </p:spTree>
    <p:extLst>
      <p:ext uri="{BB962C8B-B14F-4D97-AF65-F5344CB8AC3E}">
        <p14:creationId xmlns:p14="http://schemas.microsoft.com/office/powerpoint/2010/main" val="322529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01EFB-75BC-4AC7-8F6C-94309EC3F948}" type="slidenum">
              <a:rPr lang="en-US" smtClean="0"/>
              <a:t>14</a:t>
            </a:fld>
            <a:endParaRPr lang="en-US"/>
          </a:p>
        </p:txBody>
      </p:sp>
    </p:spTree>
    <p:extLst>
      <p:ext uri="{BB962C8B-B14F-4D97-AF65-F5344CB8AC3E}">
        <p14:creationId xmlns:p14="http://schemas.microsoft.com/office/powerpoint/2010/main" val="16879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01EFB-75BC-4AC7-8F6C-94309EC3F948}" type="slidenum">
              <a:rPr lang="en-US" smtClean="0"/>
              <a:t>15</a:t>
            </a:fld>
            <a:endParaRPr lang="en-US"/>
          </a:p>
        </p:txBody>
      </p:sp>
    </p:spTree>
    <p:extLst>
      <p:ext uri="{BB962C8B-B14F-4D97-AF65-F5344CB8AC3E}">
        <p14:creationId xmlns:p14="http://schemas.microsoft.com/office/powerpoint/2010/main" val="219126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01EFB-75BC-4AC7-8F6C-94309EC3F948}" type="slidenum">
              <a:rPr lang="en-US" smtClean="0"/>
              <a:t>16</a:t>
            </a:fld>
            <a:endParaRPr lang="en-US"/>
          </a:p>
        </p:txBody>
      </p:sp>
    </p:spTree>
    <p:extLst>
      <p:ext uri="{BB962C8B-B14F-4D97-AF65-F5344CB8AC3E}">
        <p14:creationId xmlns:p14="http://schemas.microsoft.com/office/powerpoint/2010/main" val="191417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01EFB-75BC-4AC7-8F6C-94309EC3F948}" type="slidenum">
              <a:rPr lang="en-US" smtClean="0"/>
              <a:t>17</a:t>
            </a:fld>
            <a:endParaRPr lang="en-US"/>
          </a:p>
        </p:txBody>
      </p:sp>
    </p:spTree>
    <p:extLst>
      <p:ext uri="{BB962C8B-B14F-4D97-AF65-F5344CB8AC3E}">
        <p14:creationId xmlns:p14="http://schemas.microsoft.com/office/powerpoint/2010/main" val="401954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2</a:t>
            </a:fld>
            <a:endParaRPr lang="en-US"/>
          </a:p>
        </p:txBody>
      </p:sp>
    </p:spTree>
    <p:extLst>
      <p:ext uri="{BB962C8B-B14F-4D97-AF65-F5344CB8AC3E}">
        <p14:creationId xmlns:p14="http://schemas.microsoft.com/office/powerpoint/2010/main" val="50950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Placement</a:t>
            </a:r>
          </a:p>
          <a:p>
            <a:endParaRPr lang="en-US" dirty="0"/>
          </a:p>
          <a:p>
            <a:r>
              <a:rPr lang="en-US" dirty="0"/>
              <a:t>Knob of Bat</a:t>
            </a:r>
          </a:p>
          <a:p>
            <a:endParaRPr lang="en-US" dirty="0"/>
          </a:p>
          <a:p>
            <a:r>
              <a:rPr lang="en-US" dirty="0"/>
              <a:t>Face Shield</a:t>
            </a:r>
          </a:p>
          <a:p>
            <a:endParaRPr lang="en-US" dirty="0"/>
          </a:p>
          <a:p>
            <a:r>
              <a:rPr lang="en-US" dirty="0"/>
              <a:t>Illegal Pitch Penalty</a:t>
            </a:r>
          </a:p>
        </p:txBody>
      </p:sp>
      <p:sp>
        <p:nvSpPr>
          <p:cNvPr id="4" name="Slide Number Placeholder 3"/>
          <p:cNvSpPr>
            <a:spLocks noGrp="1"/>
          </p:cNvSpPr>
          <p:nvPr>
            <p:ph type="sldNum" sz="quarter" idx="10"/>
          </p:nvPr>
        </p:nvSpPr>
        <p:spPr/>
        <p:txBody>
          <a:bodyPr/>
          <a:lstStyle/>
          <a:p>
            <a:fld id="{E2A2A425-93E3-4B67-BC45-3CDFC44B79E7}" type="slidenum">
              <a:rPr lang="en-US" smtClean="0"/>
              <a:t>3</a:t>
            </a:fld>
            <a:endParaRPr lang="en-US"/>
          </a:p>
        </p:txBody>
      </p:sp>
    </p:spTree>
    <p:extLst>
      <p:ext uri="{BB962C8B-B14F-4D97-AF65-F5344CB8AC3E}">
        <p14:creationId xmlns:p14="http://schemas.microsoft.com/office/powerpoint/2010/main" val="182292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Appeal on an intentional walk</a:t>
            </a:r>
          </a:p>
          <a:p>
            <a:endParaRPr lang="en-US" dirty="0"/>
          </a:p>
          <a:p>
            <a:r>
              <a:rPr lang="en-US" dirty="0"/>
              <a:t>Pitcher step back prior to or in conjunction with hands separating </a:t>
            </a:r>
          </a:p>
          <a:p>
            <a:endParaRPr lang="en-US" dirty="0"/>
          </a:p>
          <a:p>
            <a:r>
              <a:rPr lang="en-US" dirty="0"/>
              <a:t>DP/Flex</a:t>
            </a:r>
          </a:p>
        </p:txBody>
      </p:sp>
      <p:sp>
        <p:nvSpPr>
          <p:cNvPr id="4" name="Slide Number Placeholder 3"/>
          <p:cNvSpPr>
            <a:spLocks noGrp="1"/>
          </p:cNvSpPr>
          <p:nvPr>
            <p:ph type="sldNum" sz="quarter" idx="10"/>
          </p:nvPr>
        </p:nvSpPr>
        <p:spPr/>
        <p:txBody>
          <a:bodyPr/>
          <a:lstStyle/>
          <a:p>
            <a:fld id="{E2A2A425-93E3-4B67-BC45-3CDFC44B79E7}" type="slidenum">
              <a:rPr lang="en-US" smtClean="0"/>
              <a:t>4</a:t>
            </a:fld>
            <a:endParaRPr lang="en-US"/>
          </a:p>
        </p:txBody>
      </p:sp>
    </p:spTree>
    <p:extLst>
      <p:ext uri="{BB962C8B-B14F-4D97-AF65-F5344CB8AC3E}">
        <p14:creationId xmlns:p14="http://schemas.microsoft.com/office/powerpoint/2010/main" val="240380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C169AEC-DFA3-4F5D-A83B-8CD5E5DED44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7C1A97F-0660-41E8-BFA4-4C11C7950F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START OF THE PITCH RULES 6-1-2a, 6-1-2b</a:t>
            </a:r>
          </a:p>
          <a:p>
            <a:endParaRPr lang="en-US" altLang="en-US" b="1" dirty="0"/>
          </a:p>
          <a:p>
            <a:r>
              <a:rPr lang="en-US" altLang="en-US" dirty="0"/>
              <a:t>Clarifies that the pitch starts when the pitcher’s hands are separated after they have come together while the pivot foot is on or partially on top of the pitcher’s plate. Any step back with the non-pivot foot must begin before the start of the pitch.</a:t>
            </a:r>
          </a:p>
          <a:p>
            <a:endParaRPr lang="en-US" altLang="en-US" b="1" dirty="0"/>
          </a:p>
          <a:p>
            <a:endParaRPr lang="en-US" altLang="en-US" b="1" dirty="0"/>
          </a:p>
          <a:p>
            <a:r>
              <a:rPr lang="en-US" altLang="en-US" dirty="0"/>
              <a:t>This editorial change defines what motion constitutes the start of the pitch and when the step back of the non-pivot foot may be taken.  The pitch starts when the hands separate, whether or not the pitcher uses a windup.  Any step back with the non-pivot foot must begin before the start of the pitch.  </a:t>
            </a:r>
            <a:r>
              <a:rPr lang="en-US" altLang="en-US" dirty="0">
                <a:ea typeface="MS PGothic" panose="020B0600070205080204" pitchFamily="34" charset="-128"/>
              </a:rPr>
              <a:t>Once the pitch has started (the hands separate), the pitcher shall not take more than one step which must be forward, toward the batter and simultaneous with the delivery.</a:t>
            </a:r>
          </a:p>
          <a:p>
            <a:endParaRPr lang="en-US" altLang="en-US" dirty="0"/>
          </a:p>
          <a:p>
            <a:endParaRPr lang="en-US" altLang="en-US" b="1" dirty="0"/>
          </a:p>
          <a:p>
            <a:endParaRPr lang="en-US" altLang="en-US" b="1" dirty="0"/>
          </a:p>
        </p:txBody>
      </p:sp>
      <p:sp>
        <p:nvSpPr>
          <p:cNvPr id="32772" name="Slide Number Placeholder 3">
            <a:extLst>
              <a:ext uri="{FF2B5EF4-FFF2-40B4-BE49-F238E27FC236}">
                <a16:creationId xmlns:a16="http://schemas.microsoft.com/office/drawing/2014/main" id="{36FC7F44-2130-4ABB-ACE7-22532A37AD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C5F94B-7166-4C51-A0A5-8CA48A089532}" type="slidenum">
              <a:rPr lang="en-US" altLang="en-US" smtClean="0">
                <a:solidFill>
                  <a:prstClr val="black"/>
                </a:solidFill>
              </a:rPr>
              <a:pPr/>
              <a:t>5</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Taking a signal or simulated (Causing a pause) not allowing a walk through pitching motion</a:t>
            </a:r>
          </a:p>
          <a:p>
            <a:endParaRPr lang="en-US" dirty="0"/>
          </a:p>
          <a:p>
            <a:r>
              <a:rPr lang="en-US" dirty="0"/>
              <a:t>Proper sliding technique</a:t>
            </a:r>
          </a:p>
          <a:p>
            <a:endParaRPr lang="en-US" dirty="0"/>
          </a:p>
        </p:txBody>
      </p:sp>
      <p:sp>
        <p:nvSpPr>
          <p:cNvPr id="4" name="Slide Number Placeholder 3"/>
          <p:cNvSpPr>
            <a:spLocks noGrp="1"/>
          </p:cNvSpPr>
          <p:nvPr>
            <p:ph type="sldNum" sz="quarter" idx="10"/>
          </p:nvPr>
        </p:nvSpPr>
        <p:spPr/>
        <p:txBody>
          <a:bodyPr/>
          <a:lstStyle/>
          <a:p>
            <a:fld id="{E2A2A425-93E3-4B67-BC45-3CDFC44B79E7}" type="slidenum">
              <a:rPr lang="en-US" smtClean="0"/>
              <a:t>6</a:t>
            </a:fld>
            <a:endParaRPr lang="en-US"/>
          </a:p>
        </p:txBody>
      </p:sp>
    </p:spTree>
    <p:extLst>
      <p:ext uri="{BB962C8B-B14F-4D97-AF65-F5344CB8AC3E}">
        <p14:creationId xmlns:p14="http://schemas.microsoft.com/office/powerpoint/2010/main" val="20130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DD6E89A-7DC1-4A1A-91A1-C320FE244EAB}"/>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5A344B74-75CB-4192-8577-65675AA3731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SIMULATE TAKING A SIGN</a:t>
            </a:r>
          </a:p>
          <a:p>
            <a:pPr marL="168244" indent="-168244">
              <a:buFont typeface="Arial" panose="020B0604020202020204" pitchFamily="34" charset="0"/>
              <a:buChar char="•"/>
              <a:defRPr/>
            </a:pPr>
            <a:r>
              <a:rPr lang="en-US" altLang="en-US" dirty="0"/>
              <a:t>if the pitcher does not pause after stepping onto the pitcher’s plate to simulate taking a signal prior to bringing her hands together, an illegal pitch should be called.</a:t>
            </a:r>
          </a:p>
          <a:p>
            <a:pPr marL="168244" indent="-168244">
              <a:buFont typeface="Wingdings" panose="05000000000000000000" pitchFamily="2" charset="2"/>
              <a:buChar char="§"/>
              <a:defRPr/>
            </a:pPr>
            <a:endParaRPr lang="en-US" altLang="en-US" dirty="0"/>
          </a:p>
          <a:p>
            <a:pPr>
              <a:buFont typeface="Wingdings" panose="05000000000000000000" pitchFamily="2" charset="2"/>
              <a:buNone/>
              <a:defRPr/>
            </a:pPr>
            <a:r>
              <a:rPr lang="en-US" altLang="en-US" dirty="0"/>
              <a:t>While on the pitcher’s plate and prior to bringing her hands together the pitcher must take or simulate taking a signal from the catcher. A signal may be taken from a coach either by hand signals verbal call, or by looking up on a wristband with a playbook/playcard. A signal may be taken from a coach either by hand signals verbal call, or by looking up on the playbook/playcard.</a:t>
            </a:r>
          </a:p>
          <a:p>
            <a:pPr>
              <a:buFont typeface="Wingdings" panose="05000000000000000000" pitchFamily="2" charset="2"/>
              <a:buNone/>
              <a:defRPr/>
            </a:pPr>
            <a:endParaRPr lang="en-US" altLang="en-US" dirty="0"/>
          </a:p>
          <a:p>
            <a:pPr>
              <a:buFont typeface="Wingdings" panose="05000000000000000000" pitchFamily="2" charset="2"/>
              <a:buNone/>
              <a:defRPr/>
            </a:pPr>
            <a:endParaRPr lang="en-US" altLang="en-US" dirty="0"/>
          </a:p>
          <a:p>
            <a:pPr>
              <a:buFont typeface="Wingdings" panose="05000000000000000000" pitchFamily="2" charset="2"/>
              <a:buNone/>
              <a:defRPr/>
            </a:pPr>
            <a:endParaRPr lang="en-US" altLang="en-US" dirty="0"/>
          </a:p>
          <a:p>
            <a:pPr>
              <a:defRPr/>
            </a:pPr>
            <a:endParaRPr lang="en-US" altLang="en-US" b="1" dirty="0"/>
          </a:p>
        </p:txBody>
      </p:sp>
      <p:sp>
        <p:nvSpPr>
          <p:cNvPr id="34820" name="Slide Number Placeholder 3">
            <a:extLst>
              <a:ext uri="{FF2B5EF4-FFF2-40B4-BE49-F238E27FC236}">
                <a16:creationId xmlns:a16="http://schemas.microsoft.com/office/drawing/2014/main" id="{A4E52233-154C-46D8-93D1-8FE7E77A91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7E2F85-C86D-4A35-B584-FED6E3D5FD27}" type="slidenum">
              <a:rPr lang="en-US" altLang="en-US" smtClean="0">
                <a:solidFill>
                  <a:prstClr val="black"/>
                </a:solidFill>
              </a:rPr>
              <a:pPr/>
              <a:t>7</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 Coach on Line Up card</a:t>
            </a:r>
          </a:p>
          <a:p>
            <a:endParaRPr lang="en-US" dirty="0"/>
          </a:p>
          <a:p>
            <a:r>
              <a:rPr lang="en-US" dirty="0"/>
              <a:t>Illegal Pitch Penalty</a:t>
            </a:r>
          </a:p>
        </p:txBody>
      </p:sp>
      <p:sp>
        <p:nvSpPr>
          <p:cNvPr id="4" name="Slide Number Placeholder 3"/>
          <p:cNvSpPr>
            <a:spLocks noGrp="1"/>
          </p:cNvSpPr>
          <p:nvPr>
            <p:ph type="sldNum" sz="quarter" idx="10"/>
          </p:nvPr>
        </p:nvSpPr>
        <p:spPr/>
        <p:txBody>
          <a:bodyPr/>
          <a:lstStyle/>
          <a:p>
            <a:fld id="{E2A2A425-93E3-4B67-BC45-3CDFC44B79E7}" type="slidenum">
              <a:rPr lang="en-US" smtClean="0"/>
              <a:t>9</a:t>
            </a:fld>
            <a:endParaRPr lang="en-US"/>
          </a:p>
        </p:txBody>
      </p:sp>
    </p:spTree>
    <p:extLst>
      <p:ext uri="{BB962C8B-B14F-4D97-AF65-F5344CB8AC3E}">
        <p14:creationId xmlns:p14="http://schemas.microsoft.com/office/powerpoint/2010/main" val="273179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Flow chart</a:t>
            </a:r>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89038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D99B-1D77-4D0C-887E-2489C4543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7A62C5-38E0-4BB1-9E8A-58334217D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33CB46-DB9A-4B0E-8B96-5AD93BD4AC34}"/>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B08A827D-14D5-4309-AABB-1F60ECF26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2EE4-266E-41BA-AD80-B01B8355F211}"/>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33938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FCEC0-132F-4B23-A799-930E782E7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1D151-C6A2-4532-994C-487CE94E1B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C6F79-D254-4458-B992-06C526897441}"/>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0BB97B3A-52DE-4102-8F1E-CBFD3F8EA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88B0B-F320-465E-B6BA-3BC784172477}"/>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40013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9A31D-6B49-46B6-83A3-1F8C140967C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633A7-65A6-4863-878E-292B6509CE99}"/>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8BE0C-E61F-4B02-80DE-D04CA9D1FF6D}"/>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BA9A03B4-AF44-4524-BBEE-CCE922B04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94D76-0E37-446C-ABDB-81AEB72D4D6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77073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584"/>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24"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04"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72"/>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0224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584"/>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24"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04"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72"/>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1179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705206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60386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0998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57"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156069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84003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33821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3909-CCF3-4A60-8A8D-F2FEB5189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7A734-087F-4021-888D-E9B81B9D28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250FA-7FE0-48D5-8DB4-C5794875F17D}"/>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FA1247AD-161D-4E2D-B0CF-DE4E7F209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4CD1-B8E1-4BFF-A20A-49BA315E93D3}"/>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00528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476060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22"/>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90" y="4407059"/>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29897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90" y="4407059"/>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4021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90" y="4407059"/>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7756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747209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321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45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33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697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4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1471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45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33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697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4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64592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25798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67160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BEE8-7B5E-4C5C-95CB-EE1AAB73D10E}"/>
              </a:ext>
            </a:extLst>
          </p:cNvPr>
          <p:cNvSpPr>
            <a:spLocks noGrp="1"/>
          </p:cNvSpPr>
          <p:nvPr>
            <p:ph type="title"/>
          </p:nvPr>
        </p:nvSpPr>
        <p:spPr>
          <a:xfrm>
            <a:off x="831851" y="170997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8A52C-F570-4E57-A8EE-1DAAF2AD8E79}"/>
              </a:ext>
            </a:extLst>
          </p:cNvPr>
          <p:cNvSpPr>
            <a:spLocks noGrp="1"/>
          </p:cNvSpPr>
          <p:nvPr>
            <p:ph type="body" idx="1"/>
          </p:nvPr>
        </p:nvSpPr>
        <p:spPr>
          <a:xfrm>
            <a:off x="831851" y="45896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9C10B2-386F-4FE1-8A42-295D20680B95}"/>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39947BFE-2BB5-4D4F-A0F5-1EAB092BC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5D481-8D91-4330-BF67-058E6EEEB8E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727357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83787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69971"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280562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335152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835718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157275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794"/>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05" y="4406931"/>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576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05" y="440693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68623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05" y="440693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40439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114437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3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E4F3-DBE1-4073-B631-97412BD6E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550C0-1407-45C0-A3A4-B4659D31AD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59FFE-3FEC-49D6-AFA1-CDF1F95D0E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BDEC2-1A9C-411C-8348-9471C5C8DB63}"/>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6" name="Footer Placeholder 5">
            <a:extLst>
              <a:ext uri="{FF2B5EF4-FFF2-40B4-BE49-F238E27FC236}">
                <a16:creationId xmlns:a16="http://schemas.microsoft.com/office/drawing/2014/main" id="{740794E7-5D5C-44A3-B8B6-25C000581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899D6-42CD-4656-82AA-8D9CE970EA3D}"/>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2581332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31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6945"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1" y="492601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41667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6"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31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6945"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1" y="492601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068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953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79546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89335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69951"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2585957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522291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222807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158347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764"/>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1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06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F0C4-19B4-4181-A491-12DEA5F346A1}"/>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1412F8-3234-49D7-94C2-359C18F75662}"/>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09D5B8-F85E-41F7-988D-27B213A7677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B6D4C-EEA9-421D-9393-37A6415CA58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723421-3C1D-494F-B085-CF1395FC80ED}"/>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B17C3-3ED1-485C-90F8-8F9DE436D4B8}"/>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8" name="Footer Placeholder 7">
            <a:extLst>
              <a:ext uri="{FF2B5EF4-FFF2-40B4-BE49-F238E27FC236}">
                <a16:creationId xmlns:a16="http://schemas.microsoft.com/office/drawing/2014/main" id="{03842830-ABE3-4D7D-9122-59742A6195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7DF33-6468-4881-AC9D-966FBB04A7CC}"/>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38763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1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7687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1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30460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950555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5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C20E-D864-4392-B135-3E38900DA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28570-E0D3-49B1-9D5E-DCBED189B62A}"/>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4" name="Footer Placeholder 3">
            <a:extLst>
              <a:ext uri="{FF2B5EF4-FFF2-40B4-BE49-F238E27FC236}">
                <a16:creationId xmlns:a16="http://schemas.microsoft.com/office/drawing/2014/main" id="{7953972E-EFAB-4DE0-99FC-0878E01EAC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2D7DFE-F5C5-4073-BF24-CD5D2FE5BEE8}"/>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36771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5889-DE5C-469D-B5C9-4A4440B6FD5E}"/>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3" name="Footer Placeholder 2">
            <a:extLst>
              <a:ext uri="{FF2B5EF4-FFF2-40B4-BE49-F238E27FC236}">
                <a16:creationId xmlns:a16="http://schemas.microsoft.com/office/drawing/2014/main" id="{0940FE3F-C895-4095-BFEE-B007841384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BE7A83-2AFB-44AA-8253-19698BE47301}"/>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90632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CA74-9238-4F96-818F-9D81D1343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D2D1E-4459-47FF-A295-21349B61DEF8}"/>
              </a:ext>
            </a:extLst>
          </p:cNvPr>
          <p:cNvSpPr>
            <a:spLocks noGrp="1"/>
          </p:cNvSpPr>
          <p:nvPr>
            <p:ph idx="1"/>
          </p:nvPr>
        </p:nvSpPr>
        <p:spPr>
          <a:xfrm>
            <a:off x="5183188" y="9876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1197F-922E-46F5-8A67-0595AAECD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F1DA35-CF42-4C11-BAEF-EFAB05AD8008}"/>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6" name="Footer Placeholder 5">
            <a:extLst>
              <a:ext uri="{FF2B5EF4-FFF2-40B4-BE49-F238E27FC236}">
                <a16:creationId xmlns:a16="http://schemas.microsoft.com/office/drawing/2014/main" id="{5671F945-DBD0-41D0-939D-700930AA0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8037D-B1A7-4C2D-8F54-9968C1F6199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55201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16C0-06F5-4C71-981C-1EF096951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D40442-FC02-44DC-BE2D-6F2EEF632942}"/>
              </a:ext>
            </a:extLst>
          </p:cNvPr>
          <p:cNvSpPr>
            <a:spLocks noGrp="1"/>
          </p:cNvSpPr>
          <p:nvPr>
            <p:ph type="pic" idx="1"/>
          </p:nvPr>
        </p:nvSpPr>
        <p:spPr>
          <a:xfrm>
            <a:off x="5183188" y="9876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34DE-9160-4CEF-9719-4EA1ABA6C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ED2956-2178-4060-9D79-96214730C392}"/>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6" name="Footer Placeholder 5">
            <a:extLst>
              <a:ext uri="{FF2B5EF4-FFF2-40B4-BE49-F238E27FC236}">
                <a16:creationId xmlns:a16="http://schemas.microsoft.com/office/drawing/2014/main" id="{74B0E922-D397-45C2-8325-7841ED508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468F9-55BA-498B-8CB9-FD7037946557}"/>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621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68271-E56D-42ED-834F-1CDC7651507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74284-ABEF-4521-A166-7D478A4C4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44588-37CA-40A7-BF70-88831EFA5D96}"/>
              </a:ext>
            </a:extLst>
          </p:cNvPr>
          <p:cNvSpPr>
            <a:spLocks noGrp="1"/>
          </p:cNvSpPr>
          <p:nvPr>
            <p:ph type="dt" sz="half" idx="2"/>
          </p:nvPr>
        </p:nvSpPr>
        <p:spPr>
          <a:xfrm>
            <a:off x="838200" y="63565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3ED07AC7-7370-41FD-B8DB-62D7BBE71580}"/>
              </a:ext>
            </a:extLst>
          </p:cNvPr>
          <p:cNvSpPr>
            <a:spLocks noGrp="1"/>
          </p:cNvSpPr>
          <p:nvPr>
            <p:ph type="ftr" sz="quarter" idx="3"/>
          </p:nvPr>
        </p:nvSpPr>
        <p:spPr>
          <a:xfrm>
            <a:off x="4038600" y="63565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3B4ABC-FEA2-4C0A-B494-3395FDE1C3B6}"/>
              </a:ext>
            </a:extLst>
          </p:cNvPr>
          <p:cNvSpPr>
            <a:spLocks noGrp="1"/>
          </p:cNvSpPr>
          <p:nvPr>
            <p:ph type="sldNum" sz="quarter" idx="4"/>
          </p:nvPr>
        </p:nvSpPr>
        <p:spPr>
          <a:xfrm>
            <a:off x="8610600" y="63565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0BB3-BC48-454A-88AC-ED5BE1F43C49}" type="slidenum">
              <a:rPr lang="en-US" smtClean="0"/>
              <a:t>‹#›</a:t>
            </a:fld>
            <a:endParaRPr lang="en-US"/>
          </a:p>
        </p:txBody>
      </p:sp>
    </p:spTree>
    <p:extLst>
      <p:ext uri="{BB962C8B-B14F-4D97-AF65-F5344CB8AC3E}">
        <p14:creationId xmlns:p14="http://schemas.microsoft.com/office/powerpoint/2010/main" val="168297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90"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23"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90"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22"/>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897"/>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99656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0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038"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0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694"/>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769"/>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33108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1" y="1989139"/>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018"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18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664"/>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2" y="5900739"/>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59635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8B92-9E4B-4133-B96A-A99415420DE4}"/>
              </a:ext>
            </a:extLst>
          </p:cNvPr>
          <p:cNvSpPr>
            <a:spLocks noGrp="1"/>
          </p:cNvSpPr>
          <p:nvPr>
            <p:ph type="ctrTitle"/>
          </p:nvPr>
        </p:nvSpPr>
        <p:spPr>
          <a:xfrm>
            <a:off x="1532164" y="599849"/>
            <a:ext cx="9144000" cy="2387600"/>
          </a:xfrm>
        </p:spPr>
        <p:txBody>
          <a:bodyPr>
            <a:normAutofit/>
          </a:bodyPr>
          <a:lstStyle/>
          <a:p>
            <a:r>
              <a:rPr lang="en-US" b="1" dirty="0"/>
              <a:t>TYLER SOFTBALL CHAPTER</a:t>
            </a:r>
            <a:br>
              <a:rPr lang="en-US" b="1" dirty="0"/>
            </a:br>
            <a:r>
              <a:rPr lang="en-US" b="1" dirty="0"/>
              <a:t>Training</a:t>
            </a:r>
          </a:p>
        </p:txBody>
      </p:sp>
      <p:sp>
        <p:nvSpPr>
          <p:cNvPr id="3" name="Subtitle 2">
            <a:extLst>
              <a:ext uri="{FF2B5EF4-FFF2-40B4-BE49-F238E27FC236}">
                <a16:creationId xmlns:a16="http://schemas.microsoft.com/office/drawing/2014/main" id="{3A0D4F7E-0784-4BDF-ABE1-8381F572167B}"/>
              </a:ext>
            </a:extLst>
          </p:cNvPr>
          <p:cNvSpPr>
            <a:spLocks noGrp="1"/>
          </p:cNvSpPr>
          <p:nvPr>
            <p:ph type="subTitle" idx="1"/>
          </p:nvPr>
        </p:nvSpPr>
        <p:spPr>
          <a:xfrm>
            <a:off x="1524000" y="2957292"/>
            <a:ext cx="9144000" cy="488269"/>
          </a:xfrm>
        </p:spPr>
        <p:txBody>
          <a:bodyPr/>
          <a:lstStyle/>
          <a:p>
            <a:r>
              <a:rPr lang="en-US" b="1" dirty="0"/>
              <a:t>February 10, 2019</a:t>
            </a:r>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49" y="3486382"/>
            <a:ext cx="3706587" cy="290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08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0BAE47E-B8B8-4FD1-AAFA-D3CBB8F0C484}"/>
              </a:ext>
            </a:extLst>
          </p:cNvPr>
          <p:cNvSpPr>
            <a:spLocks noGrp="1"/>
          </p:cNvSpPr>
          <p:nvPr>
            <p:ph type="ftr" sz="quarter" idx="11"/>
          </p:nvPr>
        </p:nvSpPr>
        <p:spPr>
          <a:xfrm>
            <a:off x="9997125" y="6516688"/>
            <a:ext cx="1991783" cy="303212"/>
          </a:xfrm>
        </p:spPr>
        <p:txBody>
          <a:bodyPr/>
          <a:lstStyle/>
          <a:p>
            <a:pPr>
              <a:defRPr/>
            </a:pPr>
            <a:r>
              <a:rPr lang="en-US" dirty="0">
                <a:solidFill>
                  <a:srgbClr val="414B56"/>
                </a:solidFill>
              </a:rPr>
              <a:t>www.nfhs.org</a:t>
            </a:r>
          </a:p>
        </p:txBody>
      </p:sp>
      <p:sp>
        <p:nvSpPr>
          <p:cNvPr id="27" name="TextBox 26">
            <a:extLst>
              <a:ext uri="{FF2B5EF4-FFF2-40B4-BE49-F238E27FC236}">
                <a16:creationId xmlns:a16="http://schemas.microsoft.com/office/drawing/2014/main" id="{F36B6B96-9432-4A56-A50E-7D65E713C9A1}"/>
              </a:ext>
            </a:extLst>
          </p:cNvPr>
          <p:cNvSpPr txBox="1">
            <a:spLocks noChangeArrowheads="1"/>
          </p:cNvSpPr>
          <p:nvPr/>
        </p:nvSpPr>
        <p:spPr bwMode="auto">
          <a:xfrm>
            <a:off x="9200560" y="3192888"/>
            <a:ext cx="2686640" cy="1277273"/>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does not reach 1B </a:t>
            </a:r>
            <a:r>
              <a:rPr lang="en-US" altLang="en-US" b="1" i="1" dirty="0">
                <a:solidFill>
                  <a:srgbClr val="000000"/>
                </a:solidFill>
                <a:latin typeface="Calibri"/>
                <a:cs typeface="Arial" panose="020B0604020202020204" pitchFamily="34" charset="0"/>
              </a:rPr>
              <a:t>OR</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Other runners fail to advance at least 1 base</a:t>
            </a:r>
          </a:p>
        </p:txBody>
      </p:sp>
      <p:sp>
        <p:nvSpPr>
          <p:cNvPr id="28" name="TextBox 27">
            <a:extLst>
              <a:ext uri="{FF2B5EF4-FFF2-40B4-BE49-F238E27FC236}">
                <a16:creationId xmlns:a16="http://schemas.microsoft.com/office/drawing/2014/main" id="{3B833599-C683-4C46-87B7-913A919CFC2A}"/>
              </a:ext>
            </a:extLst>
          </p:cNvPr>
          <p:cNvSpPr txBox="1">
            <a:spLocks noChangeArrowheads="1"/>
          </p:cNvSpPr>
          <p:nvPr/>
        </p:nvSpPr>
        <p:spPr bwMode="auto">
          <a:xfrm>
            <a:off x="711260" y="1511772"/>
            <a:ext cx="11175999" cy="707886"/>
          </a:xfrm>
          <a:prstGeom prst="rect">
            <a:avLst/>
          </a:prstGeom>
          <a:solidFill>
            <a:schemeClr val="accent1">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fontAlgn="base" hangingPunct="1">
              <a:spcBef>
                <a:spcPct val="0"/>
              </a:spcBef>
              <a:spcAft>
                <a:spcPct val="0"/>
              </a:spcAft>
              <a:buFont typeface="Wingdings" panose="05000000000000000000" pitchFamily="2" charset="2"/>
              <a:buChar char="§"/>
              <a:defRPr/>
            </a:pPr>
            <a:r>
              <a:rPr lang="en-US" altLang="en-US" sz="2000" dirty="0">
                <a:solidFill>
                  <a:srgbClr val="000000"/>
                </a:solidFill>
                <a:latin typeface="Calibri"/>
                <a:cs typeface="Arial" panose="020B0604020202020204" pitchFamily="34" charset="0"/>
              </a:rPr>
              <a:t>Umpire signals </a:t>
            </a:r>
            <a:r>
              <a:rPr lang="en-US" altLang="en-US" sz="2000" b="1" i="1" dirty="0">
                <a:solidFill>
                  <a:srgbClr val="000000"/>
                </a:solidFill>
                <a:latin typeface="Calibri"/>
                <a:cs typeface="Arial" panose="020B0604020202020204" pitchFamily="34" charset="0"/>
              </a:rPr>
              <a:t>delayed-dead ball</a:t>
            </a:r>
            <a:r>
              <a:rPr lang="en-US" altLang="en-US" sz="2000" dirty="0">
                <a:solidFill>
                  <a:srgbClr val="000000"/>
                </a:solidFill>
                <a:latin typeface="Calibri"/>
                <a:cs typeface="Arial" panose="020B0604020202020204" pitchFamily="34" charset="0"/>
              </a:rPr>
              <a:t>, and</a:t>
            </a:r>
          </a:p>
          <a:p>
            <a:pPr marL="342900" indent="-342900" eaLnBrk="1" fontAlgn="base" hangingPunct="1">
              <a:spcBef>
                <a:spcPct val="0"/>
              </a:spcBef>
              <a:spcAft>
                <a:spcPct val="0"/>
              </a:spcAft>
              <a:buFont typeface="Wingdings" panose="05000000000000000000" pitchFamily="2" charset="2"/>
              <a:buChar char="§"/>
              <a:defRPr/>
            </a:pPr>
            <a:r>
              <a:rPr lang="en-US" altLang="en-US" sz="2000" dirty="0">
                <a:solidFill>
                  <a:srgbClr val="000000"/>
                </a:solidFill>
                <a:latin typeface="Calibri"/>
                <a:cs typeface="Arial" panose="020B0604020202020204" pitchFamily="34" charset="0"/>
              </a:rPr>
              <a:t>Verbalizes </a:t>
            </a:r>
            <a:r>
              <a:rPr lang="en-US" altLang="en-US" sz="2000" b="1" i="1" dirty="0">
                <a:solidFill>
                  <a:srgbClr val="000000"/>
                </a:solidFill>
                <a:latin typeface="Calibri"/>
                <a:cs typeface="Arial" panose="020B0604020202020204" pitchFamily="34" charset="0"/>
              </a:rPr>
              <a:t>illegal pitch </a:t>
            </a:r>
            <a:r>
              <a:rPr lang="en-US" altLang="en-US" sz="2000" dirty="0">
                <a:solidFill>
                  <a:srgbClr val="000000"/>
                </a:solidFill>
                <a:latin typeface="Calibri"/>
                <a:cs typeface="Arial" panose="020B0604020202020204" pitchFamily="34" charset="0"/>
              </a:rPr>
              <a:t>(loud enough for the nearest players to hear)</a:t>
            </a:r>
            <a:endParaRPr lang="en-US" altLang="en-US" dirty="0">
              <a:solidFill>
                <a:srgbClr val="000000"/>
              </a:solidFill>
              <a:latin typeface="Calibri"/>
              <a:cs typeface="Arial" panose="020B0604020202020204" pitchFamily="34" charset="0"/>
            </a:endParaRPr>
          </a:p>
        </p:txBody>
      </p:sp>
      <p:sp>
        <p:nvSpPr>
          <p:cNvPr id="29" name="Down Arrow 11">
            <a:extLst>
              <a:ext uri="{FF2B5EF4-FFF2-40B4-BE49-F238E27FC236}">
                <a16:creationId xmlns:a16="http://schemas.microsoft.com/office/drawing/2014/main" id="{5D91AA18-EC3A-43EC-9E42-47FE8D5F346A}"/>
              </a:ext>
            </a:extLst>
          </p:cNvPr>
          <p:cNvSpPr/>
          <p:nvPr/>
        </p:nvSpPr>
        <p:spPr>
          <a:xfrm>
            <a:off x="10268935" y="2778769"/>
            <a:ext cx="495300"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0" name="TextBox 29">
            <a:extLst>
              <a:ext uri="{FF2B5EF4-FFF2-40B4-BE49-F238E27FC236}">
                <a16:creationId xmlns:a16="http://schemas.microsoft.com/office/drawing/2014/main" id="{9C7D219A-0823-4A09-A7F1-AF2F7797C80A}"/>
              </a:ext>
            </a:extLst>
          </p:cNvPr>
          <p:cNvSpPr txBox="1">
            <a:spLocks noChangeArrowheads="1"/>
          </p:cNvSpPr>
          <p:nvPr/>
        </p:nvSpPr>
        <p:spPr bwMode="auto">
          <a:xfrm>
            <a:off x="9200667" y="5198819"/>
            <a:ext cx="2686639" cy="923330"/>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Coach has option of result of play or IP penalty</a:t>
            </a:r>
          </a:p>
        </p:txBody>
      </p:sp>
      <p:sp>
        <p:nvSpPr>
          <p:cNvPr id="31" name="TextBox 30">
            <a:extLst>
              <a:ext uri="{FF2B5EF4-FFF2-40B4-BE49-F238E27FC236}">
                <a16:creationId xmlns:a16="http://schemas.microsoft.com/office/drawing/2014/main" id="{0AF869F1-835F-46F2-B4E1-CFD44C19A935}"/>
              </a:ext>
            </a:extLst>
          </p:cNvPr>
          <p:cNvSpPr txBox="1">
            <a:spLocks noChangeArrowheads="1"/>
          </p:cNvSpPr>
          <p:nvPr/>
        </p:nvSpPr>
        <p:spPr bwMode="auto">
          <a:xfrm>
            <a:off x="711215" y="3201172"/>
            <a:ext cx="2488425" cy="369332"/>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Ball awarded to batter</a:t>
            </a:r>
            <a:endParaRPr lang="en-US" altLang="en-US" strike="sngStrike" dirty="0">
              <a:solidFill>
                <a:srgbClr val="000000"/>
              </a:solidFill>
              <a:latin typeface="Calibri"/>
              <a:cs typeface="Arial" panose="020B0604020202020204" pitchFamily="34" charset="0"/>
            </a:endParaRPr>
          </a:p>
        </p:txBody>
      </p:sp>
      <p:sp>
        <p:nvSpPr>
          <p:cNvPr id="32" name="Down Arrow 14">
            <a:extLst>
              <a:ext uri="{FF2B5EF4-FFF2-40B4-BE49-F238E27FC236}">
                <a16:creationId xmlns:a16="http://schemas.microsoft.com/office/drawing/2014/main" id="{A8B750A0-8BE1-41A3-974F-B07980D10784}"/>
              </a:ext>
            </a:extLst>
          </p:cNvPr>
          <p:cNvSpPr/>
          <p:nvPr/>
        </p:nvSpPr>
        <p:spPr>
          <a:xfrm>
            <a:off x="1696025" y="2782188"/>
            <a:ext cx="493184" cy="3810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3" name="Down Arrow 16">
            <a:extLst>
              <a:ext uri="{FF2B5EF4-FFF2-40B4-BE49-F238E27FC236}">
                <a16:creationId xmlns:a16="http://schemas.microsoft.com/office/drawing/2014/main" id="{41FB3BDC-BFA6-40AE-A444-F6BDE24E39A4}"/>
              </a:ext>
            </a:extLst>
          </p:cNvPr>
          <p:cNvSpPr/>
          <p:nvPr/>
        </p:nvSpPr>
        <p:spPr>
          <a:xfrm>
            <a:off x="4494491" y="2778769"/>
            <a:ext cx="495300" cy="3810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4" name="TextBox 33">
            <a:extLst>
              <a:ext uri="{FF2B5EF4-FFF2-40B4-BE49-F238E27FC236}">
                <a16:creationId xmlns:a16="http://schemas.microsoft.com/office/drawing/2014/main" id="{70A2CA08-CACD-42F8-A409-0DECDAECA2CB}"/>
              </a:ext>
            </a:extLst>
          </p:cNvPr>
          <p:cNvSpPr txBox="1">
            <a:spLocks noChangeArrowheads="1"/>
          </p:cNvSpPr>
          <p:nvPr/>
        </p:nvSpPr>
        <p:spPr bwMode="auto">
          <a:xfrm>
            <a:off x="3506437" y="3207184"/>
            <a:ext cx="2488427" cy="723275"/>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Ball 4 IP </a:t>
            </a:r>
            <a:r>
              <a:rPr lang="en-US" altLang="en-US" b="1" i="1" dirty="0">
                <a:solidFill>
                  <a:srgbClr val="000000"/>
                </a:solidFill>
                <a:latin typeface="Calibri"/>
                <a:cs typeface="Arial" panose="020B0604020202020204" pitchFamily="34" charset="0"/>
              </a:rPr>
              <a:t>OR</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hit by IP </a:t>
            </a:r>
          </a:p>
        </p:txBody>
      </p:sp>
      <p:sp>
        <p:nvSpPr>
          <p:cNvPr id="35" name="TextBox 34">
            <a:extLst>
              <a:ext uri="{FF2B5EF4-FFF2-40B4-BE49-F238E27FC236}">
                <a16:creationId xmlns:a16="http://schemas.microsoft.com/office/drawing/2014/main" id="{5B069E8C-F0AD-4A5A-92F5-D5E5ECA0D69F}"/>
              </a:ext>
            </a:extLst>
          </p:cNvPr>
          <p:cNvSpPr txBox="1">
            <a:spLocks noChangeArrowheads="1"/>
          </p:cNvSpPr>
          <p:nvPr/>
        </p:nvSpPr>
        <p:spPr bwMode="auto">
          <a:xfrm>
            <a:off x="3506437" y="4384271"/>
            <a:ext cx="2488427" cy="1000274"/>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awarded 1B</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Other runners advance only if forced</a:t>
            </a:r>
          </a:p>
        </p:txBody>
      </p:sp>
      <p:sp>
        <p:nvSpPr>
          <p:cNvPr id="36" name="Down Arrow 20">
            <a:extLst>
              <a:ext uri="{FF2B5EF4-FFF2-40B4-BE49-F238E27FC236}">
                <a16:creationId xmlns:a16="http://schemas.microsoft.com/office/drawing/2014/main" id="{A299BD67-CF37-4399-B33C-69078A587A32}"/>
              </a:ext>
            </a:extLst>
          </p:cNvPr>
          <p:cNvSpPr/>
          <p:nvPr/>
        </p:nvSpPr>
        <p:spPr>
          <a:xfrm>
            <a:off x="4494491" y="3974505"/>
            <a:ext cx="493184" cy="3810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7" name="Down Arrow 11">
            <a:extLst>
              <a:ext uri="{FF2B5EF4-FFF2-40B4-BE49-F238E27FC236}">
                <a16:creationId xmlns:a16="http://schemas.microsoft.com/office/drawing/2014/main" id="{B12B945A-20E8-4A42-99D2-0C874497BCB6}"/>
              </a:ext>
            </a:extLst>
          </p:cNvPr>
          <p:cNvSpPr/>
          <p:nvPr/>
        </p:nvSpPr>
        <p:spPr>
          <a:xfrm>
            <a:off x="10274423" y="4782560"/>
            <a:ext cx="495300"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8" name="TextBox 37">
            <a:extLst>
              <a:ext uri="{FF2B5EF4-FFF2-40B4-BE49-F238E27FC236}">
                <a16:creationId xmlns:a16="http://schemas.microsoft.com/office/drawing/2014/main" id="{1F8C9072-804C-4341-8E4F-F616745AC2D7}"/>
              </a:ext>
            </a:extLst>
          </p:cNvPr>
          <p:cNvSpPr txBox="1">
            <a:spLocks noChangeArrowheads="1"/>
          </p:cNvSpPr>
          <p:nvPr/>
        </p:nvSpPr>
        <p:spPr bwMode="auto">
          <a:xfrm>
            <a:off x="6349472" y="3194456"/>
            <a:ext cx="2483192" cy="1554272"/>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reaches 1B </a:t>
            </a:r>
            <a:r>
              <a:rPr lang="en-US" altLang="en-US" b="1" i="1" dirty="0">
                <a:solidFill>
                  <a:srgbClr val="000000"/>
                </a:solidFill>
                <a:latin typeface="Calibri"/>
                <a:cs typeface="Arial" panose="020B0604020202020204" pitchFamily="34" charset="0"/>
              </a:rPr>
              <a:t>AND</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Other runners advance at least 1 base</a:t>
            </a:r>
          </a:p>
        </p:txBody>
      </p:sp>
      <p:sp>
        <p:nvSpPr>
          <p:cNvPr id="39" name="TextBox 38">
            <a:extLst>
              <a:ext uri="{FF2B5EF4-FFF2-40B4-BE49-F238E27FC236}">
                <a16:creationId xmlns:a16="http://schemas.microsoft.com/office/drawing/2014/main" id="{AD0120AF-7EF7-42B3-9157-C22D14553044}"/>
              </a:ext>
            </a:extLst>
          </p:cNvPr>
          <p:cNvSpPr txBox="1">
            <a:spLocks noChangeArrowheads="1"/>
          </p:cNvSpPr>
          <p:nvPr/>
        </p:nvSpPr>
        <p:spPr bwMode="auto">
          <a:xfrm>
            <a:off x="6349473" y="5190964"/>
            <a:ext cx="2483192" cy="369332"/>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IP nullified</a:t>
            </a:r>
          </a:p>
        </p:txBody>
      </p:sp>
      <p:sp>
        <p:nvSpPr>
          <p:cNvPr id="40" name="Down Arrow 16">
            <a:extLst>
              <a:ext uri="{FF2B5EF4-FFF2-40B4-BE49-F238E27FC236}">
                <a16:creationId xmlns:a16="http://schemas.microsoft.com/office/drawing/2014/main" id="{2A0B3675-1BBF-4DC9-B43D-DFAF8A0ECA12}"/>
              </a:ext>
            </a:extLst>
          </p:cNvPr>
          <p:cNvSpPr/>
          <p:nvPr/>
        </p:nvSpPr>
        <p:spPr>
          <a:xfrm>
            <a:off x="7324627" y="2785415"/>
            <a:ext cx="495300"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1" name="Down Arrow 20">
            <a:extLst>
              <a:ext uri="{FF2B5EF4-FFF2-40B4-BE49-F238E27FC236}">
                <a16:creationId xmlns:a16="http://schemas.microsoft.com/office/drawing/2014/main" id="{65A27405-C471-427A-A521-68B220E78BF2}"/>
              </a:ext>
            </a:extLst>
          </p:cNvPr>
          <p:cNvSpPr/>
          <p:nvPr/>
        </p:nvSpPr>
        <p:spPr>
          <a:xfrm>
            <a:off x="7324625" y="4781625"/>
            <a:ext cx="493184"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2" name="TextBox 41">
            <a:extLst>
              <a:ext uri="{FF2B5EF4-FFF2-40B4-BE49-F238E27FC236}">
                <a16:creationId xmlns:a16="http://schemas.microsoft.com/office/drawing/2014/main" id="{DCC004C9-E18F-428F-8486-719FFD944DCD}"/>
              </a:ext>
            </a:extLst>
          </p:cNvPr>
          <p:cNvSpPr txBox="1">
            <a:spLocks noChangeArrowheads="1"/>
          </p:cNvSpPr>
          <p:nvPr/>
        </p:nvSpPr>
        <p:spPr bwMode="auto">
          <a:xfrm>
            <a:off x="711267" y="2337959"/>
            <a:ext cx="5497921" cy="369332"/>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r>
              <a:rPr lang="en-US" altLang="en-US" dirty="0">
                <a:solidFill>
                  <a:srgbClr val="000000"/>
                </a:solidFill>
                <a:latin typeface="Calibri"/>
                <a:cs typeface="Arial" panose="020B0604020202020204" pitchFamily="34" charset="0"/>
              </a:rPr>
              <a:t>Ball </a:t>
            </a:r>
            <a:r>
              <a:rPr lang="en-US" altLang="en-US" b="1" i="1" dirty="0">
                <a:solidFill>
                  <a:srgbClr val="000000"/>
                </a:solidFill>
                <a:latin typeface="Calibri"/>
                <a:cs typeface="Arial" panose="020B0604020202020204" pitchFamily="34" charset="0"/>
              </a:rPr>
              <a:t>NOT</a:t>
            </a:r>
            <a:r>
              <a:rPr lang="en-US" altLang="en-US" dirty="0">
                <a:solidFill>
                  <a:srgbClr val="000000"/>
                </a:solidFill>
                <a:latin typeface="Calibri"/>
                <a:cs typeface="Arial" panose="020B0604020202020204" pitchFamily="34" charset="0"/>
              </a:rPr>
              <a:t> hit and no base runners</a:t>
            </a:r>
          </a:p>
        </p:txBody>
      </p:sp>
      <p:sp>
        <p:nvSpPr>
          <p:cNvPr id="43" name="TextBox 42">
            <a:extLst>
              <a:ext uri="{FF2B5EF4-FFF2-40B4-BE49-F238E27FC236}">
                <a16:creationId xmlns:a16="http://schemas.microsoft.com/office/drawing/2014/main" id="{69DCBC36-6BFD-4EDF-A717-910FDE451D08}"/>
              </a:ext>
            </a:extLst>
          </p:cNvPr>
          <p:cNvSpPr txBox="1">
            <a:spLocks noChangeArrowheads="1"/>
          </p:cNvSpPr>
          <p:nvPr/>
        </p:nvSpPr>
        <p:spPr bwMode="auto">
          <a:xfrm>
            <a:off x="6394618" y="2339527"/>
            <a:ext cx="5497921" cy="369332"/>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r>
              <a:rPr lang="en-US" altLang="en-US" dirty="0">
                <a:solidFill>
                  <a:srgbClr val="000000"/>
                </a:solidFill>
                <a:latin typeface="Calibri"/>
                <a:cs typeface="Arial" panose="020B0604020202020204" pitchFamily="34" charset="0"/>
              </a:rPr>
              <a:t>Ball hit </a:t>
            </a:r>
            <a:r>
              <a:rPr lang="en-US" altLang="en-US" b="1" i="1" dirty="0">
                <a:solidFill>
                  <a:srgbClr val="000000"/>
                </a:solidFill>
                <a:latin typeface="Calibri"/>
                <a:cs typeface="Arial" panose="020B0604020202020204" pitchFamily="34" charset="0"/>
              </a:rPr>
              <a:t>AND/OR </a:t>
            </a:r>
            <a:r>
              <a:rPr lang="en-US" altLang="en-US" dirty="0">
                <a:solidFill>
                  <a:srgbClr val="000000"/>
                </a:solidFill>
                <a:latin typeface="Calibri"/>
                <a:cs typeface="Arial" panose="020B0604020202020204" pitchFamily="34" charset="0"/>
              </a:rPr>
              <a:t>there are base runners</a:t>
            </a:r>
            <a:endParaRPr lang="en-US" altLang="en-US" sz="1600" dirty="0">
              <a:solidFill>
                <a:srgbClr val="000000"/>
              </a:solidFill>
              <a:latin typeface="Calibri"/>
              <a:cs typeface="Arial" panose="020B0604020202020204" pitchFamily="34" charset="0"/>
            </a:endParaRPr>
          </a:p>
        </p:txBody>
      </p:sp>
      <p:sp>
        <p:nvSpPr>
          <p:cNvPr id="44" name="TextBox 43">
            <a:extLst>
              <a:ext uri="{FF2B5EF4-FFF2-40B4-BE49-F238E27FC236}">
                <a16:creationId xmlns:a16="http://schemas.microsoft.com/office/drawing/2014/main" id="{4406E015-0196-4B70-BD0A-70F41079820A}"/>
              </a:ext>
            </a:extLst>
          </p:cNvPr>
          <p:cNvSpPr txBox="1"/>
          <p:nvPr/>
        </p:nvSpPr>
        <p:spPr>
          <a:xfrm>
            <a:off x="4056783" y="577886"/>
            <a:ext cx="4422593" cy="461963"/>
          </a:xfrm>
          <a:prstGeom prst="rect">
            <a:avLst/>
          </a:prstGeom>
          <a:solidFill>
            <a:schemeClr val="tx2"/>
          </a:solidFill>
          <a:ln w="19050">
            <a:noFill/>
          </a:ln>
        </p:spPr>
        <p:txBody>
          <a:bodyPr wrap="square">
            <a:spAutoFit/>
          </a:bodyPr>
          <a:lstStyle/>
          <a:p>
            <a:pPr algn="ctr" fontAlgn="base">
              <a:spcBef>
                <a:spcPct val="0"/>
              </a:spcBef>
              <a:spcAft>
                <a:spcPct val="0"/>
              </a:spcAft>
              <a:defRPr/>
            </a:pPr>
            <a:r>
              <a:rPr lang="en-US" sz="2400" b="1" dirty="0">
                <a:solidFill>
                  <a:srgbClr val="FFFFFF">
                    <a:lumMod val="95000"/>
                  </a:srgbClr>
                </a:solidFill>
                <a:latin typeface="Arial" panose="020B0604020202020204" pitchFamily="34" charset="0"/>
                <a:ea typeface="ＭＳ Ｐゴシック" panose="020B0600070205080204" pitchFamily="34" charset="-128"/>
                <a:cs typeface="Arial" charset="0"/>
              </a:rPr>
              <a:t>ILLEGAL PITCH (IP)</a:t>
            </a:r>
          </a:p>
        </p:txBody>
      </p:sp>
      <p:sp>
        <p:nvSpPr>
          <p:cNvPr id="45" name="Down Arrow 9">
            <a:extLst>
              <a:ext uri="{FF2B5EF4-FFF2-40B4-BE49-F238E27FC236}">
                <a16:creationId xmlns:a16="http://schemas.microsoft.com/office/drawing/2014/main" id="{2E958183-EB09-4E23-B3D4-54DB32C0803D}"/>
              </a:ext>
            </a:extLst>
          </p:cNvPr>
          <p:cNvSpPr/>
          <p:nvPr/>
        </p:nvSpPr>
        <p:spPr>
          <a:xfrm>
            <a:off x="6043632" y="1092274"/>
            <a:ext cx="493184" cy="3810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46" name="Picture 45">
            <a:extLst>
              <a:ext uri="{FF2B5EF4-FFF2-40B4-BE49-F238E27FC236}">
                <a16:creationId xmlns:a16="http://schemas.microsoft.com/office/drawing/2014/main" id="{84F5631E-5CDF-4190-A4C6-2FF4E0B6CD54}"/>
              </a:ext>
            </a:extLst>
          </p:cNvPr>
          <p:cNvPicPr>
            <a:picLocks noChangeAspect="1"/>
          </p:cNvPicPr>
          <p:nvPr/>
        </p:nvPicPr>
        <p:blipFill>
          <a:blip r:embed="rId3"/>
          <a:stretch>
            <a:fillRect/>
          </a:stretch>
        </p:blipFill>
        <p:spPr>
          <a:xfrm>
            <a:off x="9642046" y="628550"/>
            <a:ext cx="1350969" cy="677863"/>
          </a:xfrm>
          <a:prstGeom prst="rect">
            <a:avLst/>
          </a:prstGeom>
          <a:ln w="57150">
            <a:solidFill>
              <a:schemeClr val="tx1"/>
            </a:solidFill>
          </a:ln>
        </p:spPr>
      </p:pic>
      <p:sp>
        <p:nvSpPr>
          <p:cNvPr id="47" name="TextBox 46">
            <a:extLst>
              <a:ext uri="{FF2B5EF4-FFF2-40B4-BE49-F238E27FC236}">
                <a16:creationId xmlns:a16="http://schemas.microsoft.com/office/drawing/2014/main" id="{212FDEAE-D6CF-4F12-9746-6FFFD13AEBD8}"/>
              </a:ext>
            </a:extLst>
          </p:cNvPr>
          <p:cNvSpPr txBox="1"/>
          <p:nvPr/>
        </p:nvSpPr>
        <p:spPr>
          <a:xfrm>
            <a:off x="981284" y="4529131"/>
            <a:ext cx="1948287" cy="991158"/>
          </a:xfrm>
          <a:prstGeom prst="rect">
            <a:avLst/>
          </a:prstGeom>
          <a:solidFill>
            <a:schemeClr val="tx2"/>
          </a:solidFill>
        </p:spPr>
        <p:txBody>
          <a:bodyPr wrap="square" rtlCol="0">
            <a:noAutofit/>
          </a:bodyPr>
          <a:lstStyle/>
          <a:p>
            <a:pPr eaLnBrk="0" fontAlgn="base" hangingPunct="0">
              <a:spcBef>
                <a:spcPct val="0"/>
              </a:spcBef>
              <a:spcAft>
                <a:spcPct val="0"/>
              </a:spcAft>
            </a:pPr>
            <a:r>
              <a:rPr lang="en-US" sz="1400" i="1" dirty="0">
                <a:solidFill>
                  <a:prstClr val="white"/>
                </a:solidFill>
                <a:latin typeface="Arial" panose="020B0604020202020204" pitchFamily="34" charset="0"/>
                <a:cs typeface="Arial" panose="020B0604020202020204" pitchFamily="34" charset="0"/>
              </a:rPr>
              <a:t>Note:</a:t>
            </a:r>
          </a:p>
          <a:p>
            <a:pPr eaLnBrk="0" fontAlgn="base" hangingPunct="0">
              <a:spcBef>
                <a:spcPct val="0"/>
              </a:spcBef>
              <a:spcAft>
                <a:spcPct val="0"/>
              </a:spcAft>
            </a:pPr>
            <a:r>
              <a:rPr lang="en-US" sz="1400" i="1" dirty="0">
                <a:solidFill>
                  <a:prstClr val="white"/>
                </a:solidFill>
                <a:latin typeface="Arial" panose="020B0604020202020204" pitchFamily="34" charset="0"/>
                <a:cs typeface="Arial" panose="020B0604020202020204" pitchFamily="34" charset="0"/>
              </a:rPr>
              <a:t>Interference does not negate IP</a:t>
            </a:r>
          </a:p>
        </p:txBody>
      </p:sp>
    </p:spTree>
    <p:extLst>
      <p:ext uri="{BB962C8B-B14F-4D97-AF65-F5344CB8AC3E}">
        <p14:creationId xmlns:p14="http://schemas.microsoft.com/office/powerpoint/2010/main" val="293944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375557"/>
            <a:ext cx="10372725" cy="638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98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10 Umpire Basics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a:xfrm>
            <a:off x="838200" y="1825625"/>
            <a:ext cx="5260521" cy="4351338"/>
          </a:xfrm>
        </p:spPr>
        <p:txBody>
          <a:bodyPr>
            <a:normAutofit/>
          </a:bodyPr>
          <a:lstStyle/>
          <a:p>
            <a:pPr marL="0" indent="0">
              <a:buNone/>
            </a:pPr>
            <a:endParaRPr lang="en-US" dirty="0"/>
          </a:p>
          <a:p>
            <a:pPr marL="0" indent="0">
              <a:buNone/>
            </a:pPr>
            <a:r>
              <a:rPr lang="en-US" dirty="0"/>
              <a:t>Sections:</a:t>
            </a:r>
          </a:p>
          <a:p>
            <a:pPr marL="514350" indent="-514350">
              <a:buAutoNum type="arabicPeriod"/>
            </a:pPr>
            <a:r>
              <a:rPr lang="en-US" dirty="0"/>
              <a:t>General</a:t>
            </a:r>
          </a:p>
          <a:p>
            <a:pPr marL="514350" indent="-514350">
              <a:buAutoNum type="arabicPeriod"/>
            </a:pPr>
            <a:r>
              <a:rPr lang="en-US" dirty="0"/>
              <a:t>Plate Umpire</a:t>
            </a:r>
          </a:p>
          <a:p>
            <a:pPr marL="514350" indent="-514350">
              <a:buAutoNum type="arabicPeriod"/>
            </a:pPr>
            <a:r>
              <a:rPr lang="en-US" dirty="0"/>
              <a:t>Field Umpire</a:t>
            </a:r>
          </a:p>
          <a:p>
            <a:pPr marL="514350" indent="-514350">
              <a:buAutoNum type="arabicPeriod"/>
            </a:pPr>
            <a:r>
              <a:rPr lang="en-US" dirty="0"/>
              <a:t>Equipment and Apparel</a:t>
            </a:r>
          </a:p>
          <a:p>
            <a:pPr marL="0" indent="0">
              <a:buNone/>
            </a:pPr>
            <a:endParaRPr lang="en-US" dirty="0"/>
          </a:p>
          <a:p>
            <a:pPr marL="0" indent="0">
              <a:buNone/>
            </a:pPr>
            <a:endParaRPr lang="en-US" sz="2400" dirty="0"/>
          </a:p>
          <a:p>
            <a:pPr marL="457200" indent="-457200">
              <a:buAutoNum type="arabicPeriod"/>
            </a:pPr>
            <a:endParaRPr lang="en-US" sz="2400" dirty="0"/>
          </a:p>
          <a:p>
            <a:endParaRPr lang="en-US" sz="3200" dirty="0"/>
          </a:p>
          <a:p>
            <a:endParaRPr lang="en-US" dirty="0"/>
          </a:p>
          <a:p>
            <a:endParaRPr lang="en-US" dirty="0"/>
          </a:p>
        </p:txBody>
      </p:sp>
    </p:spTree>
    <p:extLst>
      <p:ext uri="{BB962C8B-B14F-4D97-AF65-F5344CB8AC3E}">
        <p14:creationId xmlns:p14="http://schemas.microsoft.com/office/powerpoint/2010/main" val="137778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109538"/>
            <a:ext cx="524827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9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9538"/>
            <a:ext cx="10287000"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54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57163"/>
            <a:ext cx="10487025" cy="654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00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80963"/>
            <a:ext cx="10353675"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10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Section 4 Equipment And Apparel</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pPr marL="0" indent="0">
              <a:buNone/>
            </a:pPr>
            <a:r>
              <a:rPr lang="en-US" dirty="0"/>
              <a:t>Article 1-  Umpires working the plate in fast pitch shall wear a throat protector that is part of or attached to the mask and extends far enough to adequately protect the throat. A chest protector is recommended in fast pitch.</a:t>
            </a:r>
          </a:p>
          <a:p>
            <a:pPr marL="0" indent="0">
              <a:buNone/>
            </a:pPr>
            <a:r>
              <a:rPr lang="en-US" dirty="0">
                <a:highlight>
                  <a:srgbClr val="FFFF00"/>
                </a:highlight>
              </a:rPr>
              <a:t>Article 2 The proper uniform for an umpire consists of :</a:t>
            </a:r>
          </a:p>
          <a:p>
            <a:pPr marL="0" indent="0">
              <a:buNone/>
            </a:pPr>
            <a:r>
              <a:rPr lang="en-US" sz="2000" dirty="0">
                <a:highlight>
                  <a:srgbClr val="FFFF00"/>
                </a:highlight>
              </a:rPr>
              <a:t>Powder Blue/Navy Blue Shirt     White/Blue or Black Undershirt  Black Belt 1-1/2”</a:t>
            </a:r>
          </a:p>
          <a:p>
            <a:pPr marL="0" indent="0">
              <a:buNone/>
            </a:pPr>
            <a:r>
              <a:rPr lang="en-US" sz="2000" dirty="0">
                <a:highlight>
                  <a:srgbClr val="FFFF00"/>
                </a:highlight>
              </a:rPr>
              <a:t>Heather Gray Slacks                     TASO Hat                                          Predominantly Black Shoes</a:t>
            </a:r>
          </a:p>
          <a:p>
            <a:pPr marL="0" indent="0">
              <a:buNone/>
            </a:pPr>
            <a:r>
              <a:rPr lang="en-US" sz="2000" dirty="0">
                <a:highlight>
                  <a:srgbClr val="FFFF00"/>
                </a:highlight>
              </a:rPr>
              <a:t>Blue or Black Calf Length Socks  College Softball Jacket </a:t>
            </a:r>
          </a:p>
          <a:p>
            <a:pPr marL="0" indent="0">
              <a:buNone/>
            </a:pPr>
            <a:r>
              <a:rPr lang="en-US" dirty="0"/>
              <a:t>Article 3- Casts, sprints and braces may be worn, if padded.</a:t>
            </a:r>
          </a:p>
        </p:txBody>
      </p:sp>
    </p:spTree>
    <p:extLst>
      <p:ext uri="{BB962C8B-B14F-4D97-AF65-F5344CB8AC3E}">
        <p14:creationId xmlns:p14="http://schemas.microsoft.com/office/powerpoint/2010/main" val="146900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UNIFORM &amp; GEAR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45" y="1611270"/>
            <a:ext cx="18478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297" y="2018269"/>
            <a:ext cx="3435179" cy="305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238" y="1611270"/>
            <a:ext cx="18192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95" y="3949142"/>
            <a:ext cx="17335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9816" y="4077730"/>
            <a:ext cx="144986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7481" y="4762757"/>
            <a:ext cx="1524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02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3" y="1428751"/>
            <a:ext cx="3428999"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863" y="1163412"/>
            <a:ext cx="3665766"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3739243" y="1624693"/>
            <a:ext cx="4000500" cy="3939269"/>
          </a:xfrm>
        </p:spPr>
        <p:txBody>
          <a:bodyPr>
            <a:normAutofit fontScale="70000" lnSpcReduction="20000"/>
          </a:bodyPr>
          <a:lstStyle/>
          <a:p>
            <a:pPr marL="0" indent="0" algn="ctr">
              <a:buNone/>
            </a:pPr>
            <a:r>
              <a:rPr lang="en-US" sz="8600" b="1" dirty="0"/>
              <a:t>The</a:t>
            </a:r>
          </a:p>
          <a:p>
            <a:pPr marL="0" indent="0" algn="ctr">
              <a:buNone/>
            </a:pPr>
            <a:endParaRPr lang="en-US" sz="8600" b="1" dirty="0"/>
          </a:p>
          <a:p>
            <a:pPr marL="0" indent="0" algn="ctr">
              <a:buNone/>
            </a:pPr>
            <a:r>
              <a:rPr lang="en-US" sz="8600" b="1" dirty="0"/>
              <a:t>Pregame</a:t>
            </a:r>
          </a:p>
          <a:p>
            <a:pPr marL="0" indent="0" algn="ctr">
              <a:buNone/>
            </a:pPr>
            <a:endParaRPr lang="en-US" sz="8600" b="1" dirty="0"/>
          </a:p>
          <a:p>
            <a:pPr marL="0" indent="0" algn="ctr">
              <a:buNone/>
            </a:pPr>
            <a:r>
              <a:rPr lang="en-US" sz="8600" b="1" dirty="0"/>
              <a:t>Conference</a:t>
            </a:r>
          </a:p>
          <a:p>
            <a:endParaRPr lang="en-US" dirty="0"/>
          </a:p>
        </p:txBody>
      </p:sp>
    </p:spTree>
    <p:extLst>
      <p:ext uri="{BB962C8B-B14F-4D97-AF65-F5344CB8AC3E}">
        <p14:creationId xmlns:p14="http://schemas.microsoft.com/office/powerpoint/2010/main" val="326118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Outline</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r>
              <a:rPr lang="en-US" dirty="0"/>
              <a:t>Review of POE and Rules Changes (Questions)</a:t>
            </a:r>
          </a:p>
          <a:p>
            <a:r>
              <a:rPr lang="en-US" dirty="0"/>
              <a:t>Officials Code of Ethics</a:t>
            </a:r>
          </a:p>
          <a:p>
            <a:r>
              <a:rPr lang="en-US" dirty="0"/>
              <a:t>Umpire Basics Rule 10</a:t>
            </a:r>
          </a:p>
          <a:p>
            <a:r>
              <a:rPr lang="en-US" dirty="0"/>
              <a:t>Plate Meeting</a:t>
            </a:r>
          </a:p>
          <a:p>
            <a:r>
              <a:rPr lang="en-US" dirty="0"/>
              <a:t>Communications Co-Officials and Coaches</a:t>
            </a:r>
          </a:p>
          <a:p>
            <a:r>
              <a:rPr lang="en-US" dirty="0"/>
              <a:t>How to find information in the Rule and Case Books</a:t>
            </a:r>
          </a:p>
          <a:p>
            <a:pPr lvl="1"/>
            <a:r>
              <a:rPr lang="en-US" dirty="0"/>
              <a:t>Dead Ball Tables</a:t>
            </a:r>
          </a:p>
          <a:p>
            <a:pPr lvl="1"/>
            <a:endParaRPr lang="en-US" dirty="0"/>
          </a:p>
          <a:p>
            <a:endParaRPr lang="en-US" dirty="0"/>
          </a:p>
        </p:txBody>
      </p:sp>
    </p:spTree>
    <p:extLst>
      <p:ext uri="{BB962C8B-B14F-4D97-AF65-F5344CB8AC3E}">
        <p14:creationId xmlns:p14="http://schemas.microsoft.com/office/powerpoint/2010/main" val="210057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64" y="710293"/>
            <a:ext cx="3388179" cy="391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628649"/>
            <a:ext cx="3876675" cy="587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4" y="710293"/>
            <a:ext cx="3608614"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83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t>
            </a:r>
            <a:r>
              <a:rPr lang="en-US" sz="3600" b="1" dirty="0"/>
              <a:t>What I keep in my Ball Bags that gives me the confidence that I can handle anything the game is going to throw at me.</a:t>
            </a:r>
          </a:p>
        </p:txBody>
      </p:sp>
      <p:sp>
        <p:nvSpPr>
          <p:cNvPr id="3" name="Content Placeholder 2"/>
          <p:cNvSpPr>
            <a:spLocks noGrp="1"/>
          </p:cNvSpPr>
          <p:nvPr>
            <p:ph idx="1"/>
          </p:nvPr>
        </p:nvSpPr>
        <p:spPr/>
        <p:txBody>
          <a:bodyPr/>
          <a:lstStyle/>
          <a:p>
            <a:r>
              <a:rPr lang="en-US" dirty="0"/>
              <a:t>Lineup Card Holder w/clips to secure the lineups in place. Also has notes in and on it for the pre-game meeting and other items.</a:t>
            </a:r>
          </a:p>
          <a:p>
            <a:r>
              <a:rPr lang="en-US" dirty="0"/>
              <a:t>Some type of writing instrument to record the changes to the lineups as well the number of conferences both on offense and defense.     Pen(s) Red, Blue, and Black</a:t>
            </a:r>
          </a:p>
          <a:p>
            <a:r>
              <a:rPr lang="en-US" dirty="0"/>
              <a:t>DP/FLEX Card- Cheat Sheet</a:t>
            </a:r>
          </a:p>
          <a:p>
            <a:r>
              <a:rPr lang="en-US" dirty="0"/>
              <a:t>An extra indicator</a:t>
            </a:r>
          </a:p>
          <a:p>
            <a:r>
              <a:rPr lang="en-US" dirty="0"/>
              <a:t>An extra brush</a:t>
            </a:r>
          </a:p>
          <a:p>
            <a:r>
              <a:rPr lang="en-US" dirty="0"/>
              <a:t>Copy of the Non-Approved Bat List just in case</a:t>
            </a:r>
          </a:p>
          <a:p>
            <a:endParaRPr lang="en-US" dirty="0"/>
          </a:p>
          <a:p>
            <a:endParaRPr lang="en-US" dirty="0"/>
          </a:p>
        </p:txBody>
      </p:sp>
    </p:spTree>
    <p:extLst>
      <p:ext uri="{BB962C8B-B14F-4D97-AF65-F5344CB8AC3E}">
        <p14:creationId xmlns:p14="http://schemas.microsoft.com/office/powerpoint/2010/main" val="189401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0441" y="416375"/>
            <a:ext cx="8365367" cy="1323439"/>
          </a:xfrm>
          <a:prstGeom prst="rect">
            <a:avLst/>
          </a:prstGeom>
          <a:noFill/>
        </p:spPr>
        <p:txBody>
          <a:bodyPr wrap="none" rtlCol="0">
            <a:spAutoFit/>
          </a:bodyPr>
          <a:lstStyle/>
          <a:p>
            <a:r>
              <a:rPr lang="en-US" sz="8000" dirty="0"/>
              <a:t>COMMUNICATIONS</a:t>
            </a:r>
          </a:p>
        </p:txBody>
      </p:sp>
      <p:sp>
        <p:nvSpPr>
          <p:cNvPr id="6" name="TextBox 5"/>
          <p:cNvSpPr txBox="1"/>
          <p:nvPr/>
        </p:nvSpPr>
        <p:spPr>
          <a:xfrm>
            <a:off x="653029" y="1975758"/>
            <a:ext cx="3666132" cy="3970318"/>
          </a:xfrm>
          <a:prstGeom prst="rect">
            <a:avLst/>
          </a:prstGeom>
          <a:noFill/>
        </p:spPr>
        <p:txBody>
          <a:bodyPr wrap="none" rtlCol="0">
            <a:spAutoFit/>
          </a:bodyPr>
          <a:lstStyle/>
          <a:p>
            <a:pPr algn="ctr"/>
            <a:r>
              <a:rPr lang="en-US" b="1" dirty="0"/>
              <a:t>Partner</a:t>
            </a:r>
          </a:p>
          <a:p>
            <a:r>
              <a:rPr lang="en-US" dirty="0"/>
              <a:t>Pre-Game:</a:t>
            </a:r>
          </a:p>
          <a:p>
            <a:r>
              <a:rPr lang="en-US" dirty="0"/>
              <a:t>Where and When to meet</a:t>
            </a:r>
          </a:p>
          <a:p>
            <a:r>
              <a:rPr lang="en-US" dirty="0"/>
              <a:t>What color shirt to wear</a:t>
            </a:r>
          </a:p>
          <a:p>
            <a:endParaRPr lang="en-US" dirty="0"/>
          </a:p>
          <a:p>
            <a:r>
              <a:rPr lang="en-US" dirty="0"/>
              <a:t>During:</a:t>
            </a:r>
          </a:p>
          <a:p>
            <a:r>
              <a:rPr lang="en-US" dirty="0"/>
              <a:t>As needed to effectively adjudicate</a:t>
            </a:r>
          </a:p>
          <a:p>
            <a:r>
              <a:rPr lang="en-US" dirty="0"/>
              <a:t>the contest</a:t>
            </a:r>
          </a:p>
          <a:p>
            <a:endParaRPr lang="en-US" dirty="0"/>
          </a:p>
          <a:p>
            <a:r>
              <a:rPr lang="en-US" dirty="0"/>
              <a:t>After:</a:t>
            </a:r>
          </a:p>
          <a:p>
            <a:r>
              <a:rPr lang="en-US" dirty="0"/>
              <a:t>As needed if something needs to be </a:t>
            </a:r>
          </a:p>
          <a:p>
            <a:r>
              <a:rPr lang="en-US" dirty="0"/>
              <a:t>communicated to BOD Members and</a:t>
            </a:r>
          </a:p>
          <a:p>
            <a:r>
              <a:rPr lang="en-US" dirty="0"/>
              <a:t>TASO. </a:t>
            </a:r>
          </a:p>
          <a:p>
            <a:endParaRPr lang="en-US" dirty="0"/>
          </a:p>
        </p:txBody>
      </p:sp>
      <p:sp>
        <p:nvSpPr>
          <p:cNvPr id="7" name="TextBox 6"/>
          <p:cNvSpPr txBox="1"/>
          <p:nvPr/>
        </p:nvSpPr>
        <p:spPr>
          <a:xfrm>
            <a:off x="5695369" y="2000251"/>
            <a:ext cx="4744760" cy="3416320"/>
          </a:xfrm>
          <a:prstGeom prst="rect">
            <a:avLst/>
          </a:prstGeom>
          <a:noFill/>
        </p:spPr>
        <p:txBody>
          <a:bodyPr wrap="none" rtlCol="0">
            <a:spAutoFit/>
          </a:bodyPr>
          <a:lstStyle/>
          <a:p>
            <a:pPr algn="ctr"/>
            <a:r>
              <a:rPr lang="en-US" b="1" dirty="0"/>
              <a:t>Coach</a:t>
            </a:r>
          </a:p>
          <a:p>
            <a:r>
              <a:rPr lang="en-US" dirty="0"/>
              <a:t>Pre-Game:</a:t>
            </a:r>
          </a:p>
          <a:p>
            <a:r>
              <a:rPr lang="en-US" dirty="0"/>
              <a:t>Senior umpire communicate to home</a:t>
            </a:r>
          </a:p>
          <a:p>
            <a:r>
              <a:rPr lang="en-US" dirty="0"/>
              <a:t>coach what time you and your partner</a:t>
            </a:r>
          </a:p>
          <a:p>
            <a:r>
              <a:rPr lang="en-US" dirty="0"/>
              <a:t>will be onsite for their contest</a:t>
            </a:r>
          </a:p>
          <a:p>
            <a:endParaRPr lang="en-US" dirty="0"/>
          </a:p>
          <a:p>
            <a:r>
              <a:rPr lang="en-US" dirty="0"/>
              <a:t>During:</a:t>
            </a:r>
          </a:p>
          <a:p>
            <a:r>
              <a:rPr lang="en-US" dirty="0"/>
              <a:t>As needed to answer questions and</a:t>
            </a:r>
          </a:p>
          <a:p>
            <a:r>
              <a:rPr lang="en-US" dirty="0"/>
              <a:t>adjudicate the contest within the rules</a:t>
            </a:r>
          </a:p>
          <a:p>
            <a:endParaRPr lang="en-US" dirty="0"/>
          </a:p>
          <a:p>
            <a:r>
              <a:rPr lang="en-US" dirty="0"/>
              <a:t>Remember the “Officials” Golden Rule on</a:t>
            </a:r>
          </a:p>
          <a:p>
            <a:r>
              <a:rPr lang="en-US" dirty="0"/>
              <a:t>Communications. Silence cannot be miss-quoted</a:t>
            </a:r>
          </a:p>
        </p:txBody>
      </p:sp>
    </p:spTree>
    <p:extLst>
      <p:ext uri="{BB962C8B-B14F-4D97-AF65-F5344CB8AC3E}">
        <p14:creationId xmlns:p14="http://schemas.microsoft.com/office/powerpoint/2010/main" val="87534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9229"/>
            <a:ext cx="9753600" cy="64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4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Dead Ball Tables</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919843" y="2122714"/>
            <a:ext cx="10515600" cy="4356327"/>
          </a:xfrm>
        </p:spPr>
        <p:txBody>
          <a:bodyPr/>
          <a:lstStyle/>
          <a:p>
            <a:r>
              <a:rPr lang="en-US" dirty="0"/>
              <a:t>Rule 6 went onto clarify as to when the pitch starts and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347106"/>
            <a:ext cx="10191750" cy="524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6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Dead Ball Tables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412421"/>
            <a:ext cx="9963150" cy="524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65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152400"/>
            <a:ext cx="511492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030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Scrimmages</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10595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sz="8000" b="1" dirty="0"/>
              <a:t>Questions</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lgn="ctr">
              <a:buNone/>
            </a:pPr>
            <a:r>
              <a:rPr lang="en-US" sz="12500" dirty="0">
                <a:solidFill>
                  <a:srgbClr val="FF0000"/>
                </a:solidFill>
                <a:latin typeface="Times New Roman" panose="02020603050405020304" pitchFamily="18" charset="0"/>
                <a:cs typeface="Times New Roman" panose="02020603050405020304" pitchFamily="18" charset="0"/>
              </a:rPr>
              <a:t>?</a:t>
            </a:r>
          </a:p>
          <a:p>
            <a:pPr marL="0" indent="0">
              <a:buNone/>
            </a:pPr>
            <a:r>
              <a:rPr lang="en-US" dirty="0"/>
              <a:t>    </a:t>
            </a:r>
          </a:p>
        </p:txBody>
      </p:sp>
    </p:spTree>
    <p:extLst>
      <p:ext uri="{BB962C8B-B14F-4D97-AF65-F5344CB8AC3E}">
        <p14:creationId xmlns:p14="http://schemas.microsoft.com/office/powerpoint/2010/main" val="404457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321" y="449036"/>
            <a:ext cx="8474529" cy="583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68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436" y="1461407"/>
            <a:ext cx="747848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17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85D5-1241-4FCB-99EE-789977279E67}"/>
              </a:ext>
            </a:extLst>
          </p:cNvPr>
          <p:cNvSpPr>
            <a:spLocks noGrp="1"/>
          </p:cNvSpPr>
          <p:nvPr>
            <p:ph type="title"/>
          </p:nvPr>
        </p:nvSpPr>
        <p:spPr/>
        <p:txBody>
          <a:bodyPr/>
          <a:lstStyle/>
          <a:p>
            <a:pPr>
              <a:defRPr/>
            </a:pPr>
            <a:r>
              <a:rPr lang="en-US" dirty="0"/>
              <a:t>Pitching</a:t>
            </a:r>
            <a:br>
              <a:rPr lang="en-US" dirty="0"/>
            </a:br>
            <a:r>
              <a:rPr lang="en-US" dirty="0"/>
              <a:t>6-1-2</a:t>
            </a:r>
            <a:r>
              <a:rPr lang="en-US" cap="none" dirty="0"/>
              <a:t>a, 6-1-2b</a:t>
            </a:r>
            <a:endParaRPr lang="en-US" dirty="0"/>
          </a:p>
        </p:txBody>
      </p:sp>
      <p:sp>
        <p:nvSpPr>
          <p:cNvPr id="31747" name="Content Placeholder 2">
            <a:extLst>
              <a:ext uri="{FF2B5EF4-FFF2-40B4-BE49-F238E27FC236}">
                <a16:creationId xmlns:a16="http://schemas.microsoft.com/office/drawing/2014/main" id="{5CAC21FA-87E7-4B46-B86B-EA94BE768DA6}"/>
              </a:ext>
            </a:extLst>
          </p:cNvPr>
          <p:cNvSpPr>
            <a:spLocks noGrp="1" noChangeArrowheads="1"/>
          </p:cNvSpPr>
          <p:nvPr>
            <p:ph idx="1"/>
          </p:nvPr>
        </p:nvSpPr>
        <p:spPr>
          <a:xfrm>
            <a:off x="1466873" y="1989138"/>
            <a:ext cx="5151967" cy="3990975"/>
          </a:xfrm>
        </p:spPr>
        <p:txBody>
          <a:bodyPr/>
          <a:lstStyle/>
          <a:p>
            <a:r>
              <a:rPr lang="en-US" altLang="en-US" dirty="0"/>
              <a:t>Clarifies that the pitch starts when the pitcher’s hands are separated after they have come together while the pivot foot is on or partially on top of the pitcher’s plate. Any step back with the non-pivot foot must begin before the start of the pitch.</a:t>
            </a:r>
          </a:p>
        </p:txBody>
      </p:sp>
      <p:sp>
        <p:nvSpPr>
          <p:cNvPr id="4" name="Footer Placeholder 3">
            <a:extLst>
              <a:ext uri="{FF2B5EF4-FFF2-40B4-BE49-F238E27FC236}">
                <a16:creationId xmlns:a16="http://schemas.microsoft.com/office/drawing/2014/main" id="{D0DC14FB-E370-4E58-BCEF-14FA8BA44C58}"/>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31749" name="Picture 5">
            <a:extLst>
              <a:ext uri="{FF2B5EF4-FFF2-40B4-BE49-F238E27FC236}">
                <a16:creationId xmlns:a16="http://schemas.microsoft.com/office/drawing/2014/main" id="{F5BCE2A0-C464-42B9-9CDB-577F0EDE1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051" y="2185988"/>
            <a:ext cx="49403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06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493" y="236764"/>
            <a:ext cx="7715250" cy="640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54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225A-3A26-4E43-8C9E-AB32EECAC29A}"/>
              </a:ext>
            </a:extLst>
          </p:cNvPr>
          <p:cNvSpPr>
            <a:spLocks noGrp="1"/>
          </p:cNvSpPr>
          <p:nvPr>
            <p:ph type="title"/>
          </p:nvPr>
        </p:nvSpPr>
        <p:spPr/>
        <p:txBody>
          <a:bodyPr/>
          <a:lstStyle/>
          <a:p>
            <a:pPr>
              <a:defRPr/>
            </a:pPr>
            <a:r>
              <a:rPr lang="en-US" dirty="0"/>
              <a:t>Simulate taking a sign</a:t>
            </a:r>
            <a:br>
              <a:rPr lang="en-US" dirty="0"/>
            </a:br>
            <a:r>
              <a:rPr lang="en-US" dirty="0"/>
              <a:t>A 2019 Point of EMPHASIS!</a:t>
            </a:r>
          </a:p>
        </p:txBody>
      </p:sp>
      <p:sp>
        <p:nvSpPr>
          <p:cNvPr id="76803" name="Content Placeholder 2">
            <a:extLst>
              <a:ext uri="{FF2B5EF4-FFF2-40B4-BE49-F238E27FC236}">
                <a16:creationId xmlns:a16="http://schemas.microsoft.com/office/drawing/2014/main" id="{5477E54B-F48C-4B34-8839-2FD3B68DB9A3}"/>
              </a:ext>
            </a:extLst>
          </p:cNvPr>
          <p:cNvSpPr>
            <a:spLocks noGrp="1" noChangeArrowheads="1"/>
          </p:cNvSpPr>
          <p:nvPr>
            <p:ph idx="1"/>
          </p:nvPr>
        </p:nvSpPr>
        <p:spPr>
          <a:xfrm>
            <a:off x="960969" y="2178050"/>
            <a:ext cx="11027833" cy="4338638"/>
          </a:xfrm>
        </p:spPr>
        <p:txBody>
          <a:bodyPr/>
          <a:lstStyle/>
          <a:p>
            <a:pPr marL="509588" indent="-509588">
              <a:tabLst>
                <a:tab pos="465138" algn="l"/>
              </a:tabLst>
              <a:defRPr/>
            </a:pPr>
            <a:r>
              <a:rPr lang="en-US" altLang="en-US" dirty="0"/>
              <a:t>If the pitcher does not pause</a:t>
            </a:r>
          </a:p>
          <a:p>
            <a:pPr marL="225425" indent="0">
              <a:buFont typeface="Wingdings" panose="05000000000000000000" pitchFamily="2" charset="2"/>
              <a:buNone/>
              <a:defRPr/>
            </a:pPr>
            <a:r>
              <a:rPr lang="en-US" altLang="en-US" dirty="0"/>
              <a:t>    after stepping onto the </a:t>
            </a:r>
          </a:p>
          <a:p>
            <a:pPr marL="225425" indent="0">
              <a:buFont typeface="Wingdings" panose="05000000000000000000" pitchFamily="2" charset="2"/>
              <a:buNone/>
              <a:defRPr/>
            </a:pPr>
            <a:r>
              <a:rPr lang="en-US" altLang="en-US" dirty="0"/>
              <a:t>    pitcher’s plate to simulate</a:t>
            </a:r>
          </a:p>
          <a:p>
            <a:pPr marL="225425" indent="0">
              <a:buFont typeface="Wingdings" panose="05000000000000000000" pitchFamily="2" charset="2"/>
              <a:buNone/>
              <a:defRPr/>
            </a:pPr>
            <a:r>
              <a:rPr lang="en-US" altLang="en-US" dirty="0"/>
              <a:t>    taking a signal prior to </a:t>
            </a:r>
          </a:p>
          <a:p>
            <a:pPr marL="225425" indent="0">
              <a:buFont typeface="Wingdings" panose="05000000000000000000" pitchFamily="2" charset="2"/>
              <a:buNone/>
              <a:defRPr/>
            </a:pPr>
            <a:r>
              <a:rPr lang="en-US" altLang="en-US" dirty="0"/>
              <a:t>    bringing her hands together,</a:t>
            </a:r>
          </a:p>
          <a:p>
            <a:pPr marL="225425" indent="0">
              <a:buFont typeface="Wingdings" panose="05000000000000000000" pitchFamily="2" charset="2"/>
              <a:buNone/>
              <a:defRPr/>
            </a:pPr>
            <a:r>
              <a:rPr lang="en-US" altLang="en-US" dirty="0"/>
              <a:t>    an illegal pitch should be </a:t>
            </a:r>
          </a:p>
          <a:p>
            <a:pPr marL="509588" indent="0">
              <a:buFont typeface="Wingdings" panose="05000000000000000000" pitchFamily="2" charset="2"/>
              <a:buNone/>
              <a:defRPr/>
            </a:pPr>
            <a:r>
              <a:rPr lang="en-US" altLang="en-US" dirty="0"/>
              <a:t>called.</a:t>
            </a:r>
          </a:p>
          <a:p>
            <a:pPr marL="339725" indent="0">
              <a:buFont typeface="Wingdings" panose="05000000000000000000" pitchFamily="2" charset="2"/>
              <a:buNone/>
              <a:defRPr/>
            </a:pPr>
            <a:endParaRPr lang="en-US" altLang="en-US" dirty="0"/>
          </a:p>
        </p:txBody>
      </p:sp>
      <p:sp>
        <p:nvSpPr>
          <p:cNvPr id="4" name="Footer Placeholder 3">
            <a:extLst>
              <a:ext uri="{FF2B5EF4-FFF2-40B4-BE49-F238E27FC236}">
                <a16:creationId xmlns:a16="http://schemas.microsoft.com/office/drawing/2014/main" id="{715A7683-E0EB-4BA6-A8B8-549279EDBE60}"/>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33797" name="Picture 7">
            <a:extLst>
              <a:ext uri="{FF2B5EF4-FFF2-40B4-BE49-F238E27FC236}">
                <a16:creationId xmlns:a16="http://schemas.microsoft.com/office/drawing/2014/main" id="{A094DC74-A8CF-487C-BAE4-CD3613560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351" y="2540003"/>
            <a:ext cx="4624916"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14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78" y="473021"/>
            <a:ext cx="465772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191" y="700088"/>
            <a:ext cx="22955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996" y="700088"/>
            <a:ext cx="27051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415" y="2980114"/>
            <a:ext cx="23622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191" y="5019191"/>
            <a:ext cx="26955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8446" y="5047766"/>
            <a:ext cx="25336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5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314" y="1371600"/>
            <a:ext cx="7347857" cy="398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523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3.xml><?xml version="1.0" encoding="utf-8"?>
<a:theme xmlns:a="http://schemas.openxmlformats.org/drawingml/2006/main" name="14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4.xml><?xml version="1.0" encoding="utf-8"?>
<a:theme xmlns:a="http://schemas.openxmlformats.org/drawingml/2006/main" name="15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905</Words>
  <Application>Microsoft Office PowerPoint</Application>
  <PresentationFormat>Widescreen</PresentationFormat>
  <Paragraphs>158</Paragraphs>
  <Slides>28</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Calibri</vt:lpstr>
      <vt:lpstr>Calibri Light</vt:lpstr>
      <vt:lpstr>Courier New</vt:lpstr>
      <vt:lpstr>Times New Roman</vt:lpstr>
      <vt:lpstr>Wingdings</vt:lpstr>
      <vt:lpstr>Office Theme</vt:lpstr>
      <vt:lpstr>8_Office Theme</vt:lpstr>
      <vt:lpstr>14_Office Theme</vt:lpstr>
      <vt:lpstr>15_Office Theme</vt:lpstr>
      <vt:lpstr>TYLER SOFTBALL CHAPTER Training</vt:lpstr>
      <vt:lpstr>Outline</vt:lpstr>
      <vt:lpstr>PowerPoint Presentation</vt:lpstr>
      <vt:lpstr>PowerPoint Presentation</vt:lpstr>
      <vt:lpstr>Pitching 6-1-2a, 6-1-2b</vt:lpstr>
      <vt:lpstr>PowerPoint Presentation</vt:lpstr>
      <vt:lpstr>Simulate taking a sign A 2019 Point of EMPHASIS!</vt:lpstr>
      <vt:lpstr>PowerPoint Presentation</vt:lpstr>
      <vt:lpstr>PowerPoint Presentation</vt:lpstr>
      <vt:lpstr>PowerPoint Presentation</vt:lpstr>
      <vt:lpstr>PowerPoint Presentation</vt:lpstr>
      <vt:lpstr>Rule 10 Umpire Basics</vt:lpstr>
      <vt:lpstr>PowerPoint Presentation</vt:lpstr>
      <vt:lpstr>PowerPoint Presentation</vt:lpstr>
      <vt:lpstr>PowerPoint Presentation</vt:lpstr>
      <vt:lpstr>PowerPoint Presentation</vt:lpstr>
      <vt:lpstr>Section 4 Equipment And Apparel</vt:lpstr>
      <vt:lpstr>UNIFORM &amp; GEAR</vt:lpstr>
      <vt:lpstr>PowerPoint Presentation</vt:lpstr>
      <vt:lpstr>PowerPoint Presentation</vt:lpstr>
      <vt:lpstr> What I keep in my Ball Bags that gives me the confidence that I can handle anything the game is going to throw at me.</vt:lpstr>
      <vt:lpstr>PowerPoint Presentation</vt:lpstr>
      <vt:lpstr>PowerPoint Presentation</vt:lpstr>
      <vt:lpstr>Dead Ball Tables</vt:lpstr>
      <vt:lpstr>Dead Ball Tables</vt:lpstr>
      <vt:lpstr>PowerPoint Presentation</vt:lpstr>
      <vt:lpstr>Scrimmages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SOFTBALL CHAPTER Coaches Meeting</dc:title>
  <dc:creator>Tom Cremeans</dc:creator>
  <cp:lastModifiedBy>Kevin</cp:lastModifiedBy>
  <cp:revision>64</cp:revision>
  <dcterms:created xsi:type="dcterms:W3CDTF">2018-01-10T01:12:59Z</dcterms:created>
  <dcterms:modified xsi:type="dcterms:W3CDTF">2019-03-18T14:54:45Z</dcterms:modified>
</cp:coreProperties>
</file>